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3" r:id="rId4"/>
    <p:sldId id="284" r:id="rId5"/>
    <p:sldId id="259" r:id="rId6"/>
    <p:sldId id="258" r:id="rId7"/>
    <p:sldId id="260" r:id="rId8"/>
    <p:sldId id="261" r:id="rId9"/>
    <p:sldId id="262" r:id="rId10"/>
    <p:sldId id="267"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78" r:id="rId3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A1E"/>
    <a:srgbClr val="F7CC99"/>
    <a:srgbClr val="8A003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p:scale>
          <a:sx n="70" d="100"/>
          <a:sy n="70" d="100"/>
        </p:scale>
        <p:origin x="-130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334EB-8178-4648-A84A-2065D411F26A}" type="datetimeFigureOut">
              <a:rPr lang="fr-FR" smtClean="0"/>
              <a:pPr/>
              <a:t>02/04/2021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3F8E6-2C8F-4DC4-897E-2C7325F6871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60922-9FE3-4E8F-9CB9-D35715A17DC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836712"/>
            <a:ext cx="7772400" cy="1082551"/>
          </a:xfrm>
        </p:spPr>
        <p:txBody>
          <a:bodyPr/>
          <a:lstStyle/>
          <a:p>
            <a:r>
              <a:rPr lang="fr-FR" dirty="0" smtClean="0">
                <a:solidFill>
                  <a:srgbClr val="8A0030"/>
                </a:solidFill>
                <a:latin typeface="Patrick Hand" pitchFamily="2" charset="0"/>
              </a:rPr>
              <a:t>Présentation du site</a:t>
            </a:r>
            <a:endParaRPr lang="fr-FR" b="1" dirty="0">
              <a:solidFill>
                <a:srgbClr val="8A0030"/>
              </a:solidFill>
              <a:latin typeface="Patrick Hand" pitchFamily="2" charset="0"/>
            </a:endParaRPr>
          </a:p>
        </p:txBody>
      </p:sp>
      <p:sp>
        <p:nvSpPr>
          <p:cNvPr id="3" name="Sous-titre 2"/>
          <p:cNvSpPr>
            <a:spLocks noGrp="1"/>
          </p:cNvSpPr>
          <p:nvPr>
            <p:ph type="subTitle" idx="1"/>
          </p:nvPr>
        </p:nvSpPr>
        <p:spPr>
          <a:xfrm>
            <a:off x="971600" y="4725144"/>
            <a:ext cx="7200800" cy="1296144"/>
          </a:xfrm>
        </p:spPr>
        <p:txBody>
          <a:bodyPr anchor="ctr">
            <a:normAutofit fontScale="55000" lnSpcReduction="20000"/>
          </a:bodyPr>
          <a:lstStyle/>
          <a:p>
            <a:r>
              <a:rPr lang="fr-FR" sz="4400" i="1" dirty="0" smtClean="0">
                <a:solidFill>
                  <a:srgbClr val="000A1E"/>
                </a:solidFill>
                <a:latin typeface="Patrick Hand" pitchFamily="2" charset="0"/>
              </a:rPr>
              <a:t>Projet Final Formation de Développeur Web et Web Mobile WF3</a:t>
            </a:r>
          </a:p>
          <a:p>
            <a:endParaRPr lang="fr-FR" sz="3600" i="1" dirty="0" smtClean="0">
              <a:solidFill>
                <a:srgbClr val="000A1E"/>
              </a:solidFill>
              <a:latin typeface="Patrick Hand" pitchFamily="2" charset="0"/>
            </a:endParaRPr>
          </a:p>
          <a:p>
            <a:r>
              <a:rPr lang="fr-FR" i="1" dirty="0" smtClean="0">
                <a:solidFill>
                  <a:srgbClr val="000A1E"/>
                </a:solidFill>
                <a:latin typeface="Patrick Hand" pitchFamily="2" charset="0"/>
              </a:rPr>
              <a:t>Réalisé par Aurélie GILET, Véronique </a:t>
            </a:r>
            <a:r>
              <a:rPr lang="fr-FR" i="1" dirty="0" err="1" smtClean="0">
                <a:solidFill>
                  <a:srgbClr val="000A1E"/>
                </a:solidFill>
                <a:latin typeface="Patrick Hand" pitchFamily="2" charset="0"/>
              </a:rPr>
              <a:t>KHAMMISOUK</a:t>
            </a:r>
            <a:r>
              <a:rPr lang="fr-FR" i="1" dirty="0" smtClean="0">
                <a:solidFill>
                  <a:srgbClr val="000A1E"/>
                </a:solidFill>
                <a:latin typeface="Patrick Hand" pitchFamily="2" charset="0"/>
              </a:rPr>
              <a:t> et Céline </a:t>
            </a:r>
            <a:r>
              <a:rPr lang="fr-FR" i="1" dirty="0" err="1" smtClean="0">
                <a:solidFill>
                  <a:srgbClr val="000A1E"/>
                </a:solidFill>
                <a:latin typeface="Patrick Hand" pitchFamily="2" charset="0"/>
              </a:rPr>
              <a:t>TRIVIER</a:t>
            </a:r>
            <a:endParaRPr lang="fr-FR" i="1" dirty="0">
              <a:solidFill>
                <a:srgbClr val="000A1E"/>
              </a:solidFill>
              <a:latin typeface="Patrick Hand" pitchFamily="2" charset="0"/>
            </a:endParaRPr>
          </a:p>
        </p:txBody>
      </p:sp>
      <p:pic>
        <p:nvPicPr>
          <p:cNvPr id="4" name="Image 3" descr="Jeux Partage.png"/>
          <p:cNvPicPr>
            <a:picLocks noChangeAspect="1"/>
          </p:cNvPicPr>
          <p:nvPr/>
        </p:nvPicPr>
        <p:blipFill>
          <a:blip r:embed="rId3" cstate="print"/>
          <a:stretch>
            <a:fillRect/>
          </a:stretch>
        </p:blipFill>
        <p:spPr>
          <a:xfrm>
            <a:off x="827584" y="2276872"/>
            <a:ext cx="6408712" cy="1146460"/>
          </a:xfrm>
          <a:prstGeom prst="rect">
            <a:avLst/>
          </a:prstGeom>
        </p:spPr>
      </p:pic>
      <p:pic>
        <p:nvPicPr>
          <p:cNvPr id="5" name="Image 4" descr="dices.png"/>
          <p:cNvPicPr>
            <a:picLocks noChangeAspect="1"/>
          </p:cNvPicPr>
          <p:nvPr/>
        </p:nvPicPr>
        <p:blipFill>
          <a:blip r:embed="rId4" cstate="print"/>
          <a:stretch>
            <a:fillRect/>
          </a:stretch>
        </p:blipFill>
        <p:spPr>
          <a:xfrm>
            <a:off x="7452320" y="2420888"/>
            <a:ext cx="864096" cy="864096"/>
          </a:xfrm>
          <a:prstGeom prst="rect">
            <a:avLst/>
          </a:prstGeom>
        </p:spPr>
      </p:pic>
      <p:sp>
        <p:nvSpPr>
          <p:cNvPr id="6" name="Sous-titre 2"/>
          <p:cNvSpPr txBox="1">
            <a:spLocks/>
          </p:cNvSpPr>
          <p:nvPr/>
        </p:nvSpPr>
        <p:spPr>
          <a:xfrm>
            <a:off x="971600" y="3789040"/>
            <a:ext cx="7200800" cy="432048"/>
          </a:xfrm>
          <a:prstGeom prst="rect">
            <a:avLst/>
          </a:prstGeom>
        </p:spPr>
        <p:txBody>
          <a:bodyPr vert="horz" lIns="91440" tIns="45720" rIns="91440" bIns="45720" rtlCol="0" anchor="ctr">
            <a:noAutofit/>
          </a:bodyPr>
          <a:lstStyle/>
          <a:p>
            <a:pPr lvl="0" algn="ctr">
              <a:spcBef>
                <a:spcPct val="20000"/>
              </a:spcBef>
            </a:pPr>
            <a:r>
              <a:rPr lang="fr-FR" sz="2400" dirty="0" smtClean="0">
                <a:solidFill>
                  <a:srgbClr val="8A0030"/>
                </a:solidFill>
                <a:latin typeface="Patrick Hand" pitchFamily="2" charset="0"/>
                <a:ea typeface="+mj-ea"/>
                <a:cs typeface="+mj-cs"/>
              </a:rPr>
              <a:t>www.jeux-partage.epizy.com</a:t>
            </a:r>
            <a:endParaRPr lang="fr-FR" sz="2400" dirty="0">
              <a:solidFill>
                <a:srgbClr val="8A0030"/>
              </a:solidFill>
              <a:latin typeface="Patrick Hand" pitchFamily="2"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91264" cy="648072"/>
          </a:xfrm>
        </p:spPr>
        <p:txBody>
          <a:bodyPr anchor="ctr">
            <a:normAutofit/>
          </a:bodyPr>
          <a:lstStyle/>
          <a:p>
            <a:pPr algn="ctr"/>
            <a:r>
              <a:rPr lang="fr-FR" sz="3200" dirty="0" smtClean="0">
                <a:solidFill>
                  <a:srgbClr val="8A0030"/>
                </a:solidFill>
                <a:latin typeface="Patrick Hand" pitchFamily="2" charset="0"/>
              </a:rPr>
              <a:t>Jeux de l’utilisateur</a:t>
            </a:r>
          </a:p>
        </p:txBody>
      </p:sp>
      <p:sp>
        <p:nvSpPr>
          <p:cNvPr id="4" name="Espace réservé du texte 3"/>
          <p:cNvSpPr>
            <a:spLocks noGrp="1"/>
          </p:cNvSpPr>
          <p:nvPr>
            <p:ph type="body" sz="half" idx="2"/>
          </p:nvPr>
        </p:nvSpPr>
        <p:spPr>
          <a:xfrm>
            <a:off x="395536" y="4149080"/>
            <a:ext cx="3466728" cy="2448272"/>
          </a:xfrm>
        </p:spPr>
        <p:txBody>
          <a:bodyPr>
            <a:normAutofit/>
          </a:bodyPr>
          <a:lstStyle/>
          <a:p>
            <a:pPr>
              <a:lnSpc>
                <a:spcPct val="110000"/>
              </a:lnSpc>
            </a:pPr>
            <a:r>
              <a:rPr lang="fr-FR" sz="1700" dirty="0" smtClean="0">
                <a:solidFill>
                  <a:srgbClr val="000A1E"/>
                </a:solidFill>
                <a:latin typeface="Patrick Hand" pitchFamily="2" charset="0"/>
              </a:rPr>
              <a:t>Il a également la possibilité d’ajouter de nouveaux jeux qui se retrouveront dans le catalogue pour emprunt.</a:t>
            </a:r>
          </a:p>
          <a:p>
            <a:pPr>
              <a:lnSpc>
                <a:spcPct val="110000"/>
              </a:lnSpc>
            </a:pPr>
            <a:endParaRPr lang="fr-FR" sz="1000" dirty="0" smtClean="0">
              <a:solidFill>
                <a:srgbClr val="000A1E"/>
              </a:solidFill>
              <a:latin typeface="Patrick Hand" pitchFamily="2" charset="0"/>
            </a:endParaRPr>
          </a:p>
          <a:p>
            <a:pPr>
              <a:lnSpc>
                <a:spcPct val="110000"/>
              </a:lnSpc>
            </a:pPr>
            <a:r>
              <a:rPr lang="fr-FR" sz="1700" dirty="0" smtClean="0">
                <a:solidFill>
                  <a:srgbClr val="000A1E"/>
                </a:solidFill>
                <a:latin typeface="Patrick Hand" pitchFamily="2" charset="0"/>
              </a:rPr>
              <a:t>Un formulaire de modification est également prévu s’il souhaite corriger les caractéristiques d’un jeu déjà enregistré.</a:t>
            </a:r>
            <a:endParaRPr lang="fr-FR" sz="1700" dirty="0">
              <a:solidFill>
                <a:srgbClr val="000A1E"/>
              </a:solidFill>
              <a:latin typeface="Patrick Hand" pitchFamily="2" charset="0"/>
            </a:endParaRPr>
          </a:p>
        </p:txBody>
      </p:sp>
      <p:pic>
        <p:nvPicPr>
          <p:cNvPr id="5" name="Espace réservé du contenu 4" descr="3.3-Liste-Mes Jeux.png"/>
          <p:cNvPicPr>
            <a:picLocks noGrp="1" noChangeAspect="1"/>
          </p:cNvPicPr>
          <p:nvPr>
            <p:ph idx="1"/>
          </p:nvPr>
        </p:nvPicPr>
        <p:blipFill>
          <a:blip r:embed="rId2" cstate="print"/>
          <a:stretch>
            <a:fillRect/>
          </a:stretch>
        </p:blipFill>
        <p:spPr>
          <a:xfrm>
            <a:off x="467544" y="908720"/>
            <a:ext cx="4896544" cy="2952328"/>
          </a:xfrm>
        </p:spPr>
      </p:pic>
      <p:pic>
        <p:nvPicPr>
          <p:cNvPr id="6" name="Espace réservé du contenu 4" descr="3.3-Liste-Mes Jeux.png"/>
          <p:cNvPicPr>
            <a:picLocks noChangeAspect="1"/>
          </p:cNvPicPr>
          <p:nvPr/>
        </p:nvPicPr>
        <p:blipFill>
          <a:blip r:embed="rId3" cstate="print"/>
          <a:stretch>
            <a:fillRect/>
          </a:stretch>
        </p:blipFill>
        <p:spPr>
          <a:xfrm>
            <a:off x="3995936" y="3421580"/>
            <a:ext cx="4752528" cy="3103764"/>
          </a:xfrm>
          <a:prstGeom prst="rect">
            <a:avLst/>
          </a:prstGeom>
        </p:spPr>
      </p:pic>
      <p:sp>
        <p:nvSpPr>
          <p:cNvPr id="7" name="Espace réservé du texte 3"/>
          <p:cNvSpPr txBox="1">
            <a:spLocks/>
          </p:cNvSpPr>
          <p:nvPr/>
        </p:nvSpPr>
        <p:spPr>
          <a:xfrm>
            <a:off x="5508104" y="836712"/>
            <a:ext cx="3240360" cy="2592288"/>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L’utilisateur dispose d’une page où sont répertoriés tous ses jeux enregistrés</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 et donc présents dans le catalogue pour emprunt.</a:t>
            </a: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endParaRPr lang="fr-FR" sz="800" baseline="0" dirty="0" smtClean="0">
              <a:solidFill>
                <a:srgbClr val="000A1E"/>
              </a:solidFill>
              <a:latin typeface="Patrick Hand" pitchFamily="2" charset="0"/>
            </a:endParaRP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Des liens permettent alors d’accéder à la page détail du jeu, de modifier les caractéristiques ou de le supprimer (si non emprunté).</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Emprunt</a:t>
            </a:r>
          </a:p>
        </p:txBody>
      </p:sp>
      <p:pic>
        <p:nvPicPr>
          <p:cNvPr id="5" name="Espace réservé du contenu 4" descr="3.0-Emprunter-jeu.png"/>
          <p:cNvPicPr>
            <a:picLocks noGrp="1" noChangeAspect="1"/>
          </p:cNvPicPr>
          <p:nvPr>
            <p:ph idx="1"/>
          </p:nvPr>
        </p:nvPicPr>
        <p:blipFill>
          <a:blip r:embed="rId2" cstate="print"/>
          <a:stretch>
            <a:fillRect/>
          </a:stretch>
        </p:blipFill>
        <p:spPr>
          <a:xfrm>
            <a:off x="683568" y="1180975"/>
            <a:ext cx="7801507" cy="4048224"/>
          </a:xfrm>
        </p:spPr>
      </p:pic>
      <p:sp>
        <p:nvSpPr>
          <p:cNvPr id="4" name="Espace réservé du texte 3"/>
          <p:cNvSpPr>
            <a:spLocks noGrp="1"/>
          </p:cNvSpPr>
          <p:nvPr>
            <p:ph type="body" sz="half" idx="2"/>
          </p:nvPr>
        </p:nvSpPr>
        <p:spPr>
          <a:xfrm>
            <a:off x="827584" y="5517232"/>
            <a:ext cx="7560840" cy="1008112"/>
          </a:xfrm>
        </p:spPr>
        <p:txBody>
          <a:bodyPr>
            <a:normAutofit/>
          </a:bodyPr>
          <a:lstStyle/>
          <a:p>
            <a:pPr>
              <a:lnSpc>
                <a:spcPct val="110000"/>
              </a:lnSpc>
            </a:pPr>
            <a:r>
              <a:rPr lang="fr-FR" sz="1700" dirty="0" smtClean="0">
                <a:solidFill>
                  <a:srgbClr val="000A1E"/>
                </a:solidFill>
                <a:latin typeface="Patrick Hand" pitchFamily="2" charset="0"/>
              </a:rPr>
              <a:t>Une fois connecté l’utilisateur peut accéder à la page emprunt d’un jeu.</a:t>
            </a:r>
          </a:p>
          <a:p>
            <a:pPr>
              <a:lnSpc>
                <a:spcPct val="110000"/>
              </a:lnSpc>
            </a:pPr>
            <a:r>
              <a:rPr lang="fr-FR" sz="1700" dirty="0" smtClean="0">
                <a:solidFill>
                  <a:srgbClr val="000A1E"/>
                </a:solidFill>
                <a:latin typeface="Patrick Hand" pitchFamily="2" charset="0"/>
              </a:rPr>
              <a:t>Un récapitulatif de ce dernier ainsi que les informations sur la durée (1 mois) et les dates de l’emprunt (début et fin) y sont indiquées automatiquement.</a:t>
            </a:r>
            <a:endParaRPr lang="fr-FR" sz="1700" dirty="0">
              <a:solidFill>
                <a:srgbClr val="000A1E"/>
              </a:solidFill>
              <a:latin typeface="Patrick Hand"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Validation – Jeux empruntés</a:t>
            </a:r>
          </a:p>
        </p:txBody>
      </p:sp>
      <p:pic>
        <p:nvPicPr>
          <p:cNvPr id="5" name="Espace réservé du contenu 4" descr="3.1-Validation-Mes-Emprunts.png"/>
          <p:cNvPicPr>
            <a:picLocks noGrp="1" noChangeAspect="1"/>
          </p:cNvPicPr>
          <p:nvPr>
            <p:ph idx="1"/>
          </p:nvPr>
        </p:nvPicPr>
        <p:blipFill>
          <a:blip r:embed="rId2" cstate="print"/>
          <a:stretch>
            <a:fillRect/>
          </a:stretch>
        </p:blipFill>
        <p:spPr>
          <a:xfrm>
            <a:off x="1835696" y="836712"/>
            <a:ext cx="5544615" cy="3966311"/>
          </a:xfrm>
        </p:spPr>
      </p:pic>
      <p:sp>
        <p:nvSpPr>
          <p:cNvPr id="4" name="Espace réservé du texte 3"/>
          <p:cNvSpPr>
            <a:spLocks noGrp="1"/>
          </p:cNvSpPr>
          <p:nvPr>
            <p:ph type="body" sz="half" idx="2"/>
          </p:nvPr>
        </p:nvSpPr>
        <p:spPr>
          <a:xfrm>
            <a:off x="899592" y="4869160"/>
            <a:ext cx="7416824" cy="1916832"/>
          </a:xfrm>
        </p:spPr>
        <p:txBody>
          <a:bodyPr>
            <a:normAutofit fontScale="92500" lnSpcReduction="10000"/>
          </a:bodyPr>
          <a:lstStyle/>
          <a:p>
            <a:pPr>
              <a:lnSpc>
                <a:spcPct val="130000"/>
              </a:lnSpc>
            </a:pPr>
            <a:r>
              <a:rPr lang="fr-FR" sz="1700" dirty="0" smtClean="0">
                <a:solidFill>
                  <a:srgbClr val="000A1E"/>
                </a:solidFill>
                <a:latin typeface="Patrick Hand" pitchFamily="2" charset="0"/>
              </a:rPr>
              <a:t>Une fois l’emprunt validé, l’utilisateur est redirigé vers sa page ‘Jeux empruntés’ (avec </a:t>
            </a:r>
            <a:r>
              <a:rPr lang="fr-FR" sz="1700" dirty="0" err="1" smtClean="0">
                <a:solidFill>
                  <a:srgbClr val="000A1E"/>
                </a:solidFill>
                <a:latin typeface="Patrick Hand" pitchFamily="2" charset="0"/>
              </a:rPr>
              <a:t>msg</a:t>
            </a:r>
            <a:r>
              <a:rPr lang="fr-FR" sz="1700" dirty="0" smtClean="0">
                <a:solidFill>
                  <a:srgbClr val="000A1E"/>
                </a:solidFill>
                <a:latin typeface="Patrick Hand" pitchFamily="2" charset="0"/>
              </a:rPr>
              <a:t> de confirmation) où il pourra retrouver sa réservation, la gérer, la supprimer tant que l’échange n’a pas eu lieu. Cette option est ensuite automatiquement désactivée une fois la remise confirmée en ligne par le prêteur. Il pourra également visualiser l’historique des jeux qu’il a empruntés.</a:t>
            </a:r>
          </a:p>
          <a:p>
            <a:pPr>
              <a:lnSpc>
                <a:spcPct val="130000"/>
              </a:lnSpc>
            </a:pPr>
            <a:r>
              <a:rPr lang="fr-FR" sz="1700" dirty="0" smtClean="0">
                <a:solidFill>
                  <a:srgbClr val="000A1E"/>
                </a:solidFill>
                <a:latin typeface="Patrick Hand" pitchFamily="2" charset="0"/>
              </a:rPr>
              <a:t>Il aura alors possibilité d’entrer en contact avec le prêteur du jeu, par le biais d’une messagerie instantanée, afin de convenir d’un rendez-vous pour l’échange. </a:t>
            </a:r>
          </a:p>
          <a:p>
            <a:pPr>
              <a:lnSpc>
                <a:spcPct val="130000"/>
              </a:lnSpc>
            </a:pPr>
            <a:endParaRPr lang="fr-FR" sz="1700" dirty="0">
              <a:solidFill>
                <a:srgbClr val="000A1E"/>
              </a:solidFill>
              <a:latin typeface="Patrick Hand"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Jeux prêtés</a:t>
            </a:r>
          </a:p>
        </p:txBody>
      </p:sp>
      <p:pic>
        <p:nvPicPr>
          <p:cNvPr id="5" name="Espace réservé du contenu 4" descr="3.2-Mes Prêts.png"/>
          <p:cNvPicPr>
            <a:picLocks noGrp="1" noChangeAspect="1"/>
          </p:cNvPicPr>
          <p:nvPr>
            <p:ph idx="1"/>
          </p:nvPr>
        </p:nvPicPr>
        <p:blipFill>
          <a:blip r:embed="rId2" cstate="print"/>
          <a:stretch>
            <a:fillRect/>
          </a:stretch>
        </p:blipFill>
        <p:spPr>
          <a:xfrm>
            <a:off x="1907704" y="908720"/>
            <a:ext cx="5400600" cy="4023426"/>
          </a:xfrm>
        </p:spPr>
      </p:pic>
      <p:sp>
        <p:nvSpPr>
          <p:cNvPr id="4" name="Espace réservé du texte 3"/>
          <p:cNvSpPr>
            <a:spLocks noGrp="1"/>
          </p:cNvSpPr>
          <p:nvPr>
            <p:ph type="body" sz="half" idx="2"/>
          </p:nvPr>
        </p:nvSpPr>
        <p:spPr>
          <a:xfrm>
            <a:off x="755576" y="5013176"/>
            <a:ext cx="7704856" cy="1656184"/>
          </a:xfrm>
        </p:spPr>
        <p:txBody>
          <a:bodyPr>
            <a:normAutofit/>
          </a:bodyPr>
          <a:lstStyle/>
          <a:p>
            <a:pPr>
              <a:lnSpc>
                <a:spcPct val="110000"/>
              </a:lnSpc>
            </a:pPr>
            <a:r>
              <a:rPr lang="fr-FR" sz="1700" dirty="0" smtClean="0">
                <a:solidFill>
                  <a:srgbClr val="000A1E"/>
                </a:solidFill>
                <a:latin typeface="Patrick Hand" pitchFamily="2" charset="0"/>
              </a:rPr>
              <a:t>Sur cette page le propriétaire des jeux peut voir l’ensemble de ses prêts et les gérer un par un.</a:t>
            </a:r>
          </a:p>
          <a:p>
            <a:pPr>
              <a:lnSpc>
                <a:spcPct val="110000"/>
              </a:lnSpc>
            </a:pPr>
            <a:r>
              <a:rPr lang="fr-FR" sz="1700" dirty="0" smtClean="0">
                <a:solidFill>
                  <a:srgbClr val="000A1E"/>
                </a:solidFill>
                <a:latin typeface="Patrick Hand" pitchFamily="2" charset="0"/>
              </a:rPr>
              <a:t>Il a possibilité d’entrer également en contact avec l’emprunteur par le biais de la messagerie instantanée ou de supprimer le prêt tant que le jeu n’a pas été remis.</a:t>
            </a:r>
          </a:p>
          <a:p>
            <a:pPr>
              <a:lnSpc>
                <a:spcPct val="110000"/>
              </a:lnSpc>
            </a:pPr>
            <a:r>
              <a:rPr lang="fr-FR" sz="1700" dirty="0" smtClean="0">
                <a:solidFill>
                  <a:srgbClr val="000A1E"/>
                </a:solidFill>
                <a:latin typeface="Patrick Hand" pitchFamily="2" charset="0"/>
              </a:rPr>
              <a:t>Il devra également confirmer si le jeu a été remis à l’emprunteur (désactivant la possibilité de supprimer la réservation) puis ensuite rendu, afin de mettre à jour le statut du prêt.</a:t>
            </a:r>
            <a:endParaRPr lang="fr-FR" sz="1700" dirty="0">
              <a:solidFill>
                <a:srgbClr val="000A1E"/>
              </a:solidFill>
              <a:latin typeface="Patrick Hand"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Messagerie</a:t>
            </a:r>
          </a:p>
        </p:txBody>
      </p:sp>
      <p:pic>
        <p:nvPicPr>
          <p:cNvPr id="5" name="Espace réservé du contenu 4" descr="3.5-Messagerie.png"/>
          <p:cNvPicPr>
            <a:picLocks noGrp="1" noChangeAspect="1"/>
          </p:cNvPicPr>
          <p:nvPr>
            <p:ph idx="1"/>
          </p:nvPr>
        </p:nvPicPr>
        <p:blipFill>
          <a:blip r:embed="rId2" cstate="print"/>
          <a:stretch>
            <a:fillRect/>
          </a:stretch>
        </p:blipFill>
        <p:spPr>
          <a:xfrm>
            <a:off x="1619673" y="954370"/>
            <a:ext cx="5904656" cy="4171339"/>
          </a:xfrm>
        </p:spPr>
      </p:pic>
      <p:sp>
        <p:nvSpPr>
          <p:cNvPr id="4" name="Espace réservé du texte 3"/>
          <p:cNvSpPr>
            <a:spLocks noGrp="1"/>
          </p:cNvSpPr>
          <p:nvPr>
            <p:ph type="body" sz="half" idx="2"/>
          </p:nvPr>
        </p:nvSpPr>
        <p:spPr>
          <a:xfrm>
            <a:off x="827584" y="5229200"/>
            <a:ext cx="7776864" cy="1512168"/>
          </a:xfrm>
        </p:spPr>
        <p:txBody>
          <a:bodyPr>
            <a:normAutofit/>
          </a:bodyPr>
          <a:lstStyle/>
          <a:p>
            <a:pPr>
              <a:lnSpc>
                <a:spcPct val="120000"/>
              </a:lnSpc>
            </a:pPr>
            <a:r>
              <a:rPr lang="fr-FR" sz="1700" dirty="0" smtClean="0">
                <a:solidFill>
                  <a:srgbClr val="000A1E"/>
                </a:solidFill>
                <a:latin typeface="Patrick Hand" pitchFamily="2" charset="0"/>
              </a:rPr>
              <a:t>Une fois l’emprunt effectué, le prêteur et l’emprunteur peuvent échanger par le biais d’une messagerie instantanée afin de convenir d’un rendez-vous pour une remise en mains propres.</a:t>
            </a:r>
          </a:p>
          <a:p>
            <a:pPr>
              <a:lnSpc>
                <a:spcPct val="120000"/>
              </a:lnSpc>
            </a:pPr>
            <a:r>
              <a:rPr lang="fr-FR" sz="1700" dirty="0" smtClean="0">
                <a:solidFill>
                  <a:srgbClr val="000A1E"/>
                </a:solidFill>
                <a:latin typeface="Patrick Hand" pitchFamily="2" charset="0"/>
              </a:rPr>
              <a:t>Ainsi aucune information personnelle n’est divulguée à l’autre utilisateur sans son consentement. </a:t>
            </a:r>
          </a:p>
          <a:p>
            <a:pPr>
              <a:lnSpc>
                <a:spcPct val="120000"/>
              </a:lnSpc>
            </a:pPr>
            <a:r>
              <a:rPr lang="fr-FR" sz="1700" dirty="0" smtClean="0">
                <a:solidFill>
                  <a:srgbClr val="000A1E"/>
                </a:solidFill>
                <a:latin typeface="Patrick Hand" pitchFamily="2" charset="0"/>
              </a:rPr>
              <a:t>L’envoi des messages a également été rendue fonctionnelle via la touche ‘Entrer’ du clavier.</a:t>
            </a:r>
          </a:p>
          <a:p>
            <a:endParaRPr lang="fr-FR" sz="1700" dirty="0">
              <a:solidFill>
                <a:srgbClr val="000A1E"/>
              </a:solidFill>
              <a:latin typeface="Patrick Hand"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1042"/>
            <a:ext cx="8219256" cy="635670"/>
          </a:xfrm>
        </p:spPr>
        <p:txBody>
          <a:bodyPr anchor="ctr">
            <a:normAutofit/>
          </a:bodyPr>
          <a:lstStyle/>
          <a:p>
            <a:pPr algn="ctr"/>
            <a:r>
              <a:rPr lang="fr-FR" sz="3200" dirty="0" smtClean="0">
                <a:solidFill>
                  <a:srgbClr val="8A0030"/>
                </a:solidFill>
                <a:latin typeface="Patrick Hand" pitchFamily="2" charset="0"/>
              </a:rPr>
              <a:t>BackOffice</a:t>
            </a:r>
          </a:p>
        </p:txBody>
      </p:sp>
      <p:pic>
        <p:nvPicPr>
          <p:cNvPr id="5" name="Espace réservé du contenu 4" descr="4.0-BackOffice.png"/>
          <p:cNvPicPr>
            <a:picLocks noGrp="1" noChangeAspect="1"/>
          </p:cNvPicPr>
          <p:nvPr>
            <p:ph idx="1"/>
          </p:nvPr>
        </p:nvPicPr>
        <p:blipFill>
          <a:blip r:embed="rId2" cstate="print"/>
          <a:stretch>
            <a:fillRect/>
          </a:stretch>
        </p:blipFill>
        <p:spPr>
          <a:xfrm>
            <a:off x="1209255" y="960872"/>
            <a:ext cx="6747121" cy="4196320"/>
          </a:xfrm>
        </p:spPr>
      </p:pic>
      <p:sp>
        <p:nvSpPr>
          <p:cNvPr id="4" name="Espace réservé du texte 3"/>
          <p:cNvSpPr>
            <a:spLocks noGrp="1"/>
          </p:cNvSpPr>
          <p:nvPr>
            <p:ph type="body" sz="half" idx="2"/>
          </p:nvPr>
        </p:nvSpPr>
        <p:spPr>
          <a:xfrm>
            <a:off x="457200" y="5301207"/>
            <a:ext cx="8147248" cy="1224137"/>
          </a:xfrm>
        </p:spPr>
        <p:txBody>
          <a:bodyPr>
            <a:noAutofit/>
          </a:bodyPr>
          <a:lstStyle/>
          <a:p>
            <a:pPr>
              <a:lnSpc>
                <a:spcPct val="110000"/>
              </a:lnSpc>
            </a:pPr>
            <a:r>
              <a:rPr lang="fr-FR" sz="1700" dirty="0" smtClean="0">
                <a:solidFill>
                  <a:srgbClr val="000A1E"/>
                </a:solidFill>
                <a:latin typeface="Patrick Hand" pitchFamily="2" charset="0"/>
              </a:rPr>
              <a:t>Une partie BackOffice permettra aux utilisateurs ayant le rôle d’administrateurs de gérer l’ensemble du contenu du site, à savoir les membres (modification du rôle ou suppression), les jeux (modification ou suppression avec certaines restrictions), les catégories (modification, suppression et création) et les emprunts (consultation uniquement).</a:t>
            </a:r>
            <a:endParaRPr lang="fr-FR" sz="1700" dirty="0">
              <a:solidFill>
                <a:srgbClr val="000A1E"/>
              </a:solidFill>
              <a:latin typeface="Patrick Hand" pitchFamily="2" charset="0"/>
            </a:endParaRPr>
          </a:p>
        </p:txBody>
      </p:sp>
      <p:pic>
        <p:nvPicPr>
          <p:cNvPr id="6" name="Espace réservé du contenu 4" descr="3.5-Messagerie.png"/>
          <p:cNvPicPr>
            <a:picLocks noChangeAspect="1"/>
          </p:cNvPicPr>
          <p:nvPr/>
        </p:nvPicPr>
        <p:blipFill>
          <a:blip r:embed="rId3" cstate="print"/>
          <a:stretch>
            <a:fillRect/>
          </a:stretch>
        </p:blipFill>
        <p:spPr>
          <a:xfrm>
            <a:off x="8100392" y="295929"/>
            <a:ext cx="792088" cy="540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Membres</a:t>
            </a:r>
          </a:p>
        </p:txBody>
      </p:sp>
      <p:pic>
        <p:nvPicPr>
          <p:cNvPr id="5" name="Espace réservé du contenu 4" descr="4.1-BackOffice-Gestion-Membres.png"/>
          <p:cNvPicPr>
            <a:picLocks noGrp="1" noChangeAspect="1"/>
          </p:cNvPicPr>
          <p:nvPr>
            <p:ph idx="1"/>
          </p:nvPr>
        </p:nvPicPr>
        <p:blipFill>
          <a:blip r:embed="rId2" cstate="print"/>
          <a:stretch>
            <a:fillRect/>
          </a:stretch>
        </p:blipFill>
        <p:spPr>
          <a:xfrm>
            <a:off x="467544" y="1092249"/>
            <a:ext cx="5019155" cy="3344863"/>
          </a:xfrm>
        </p:spPr>
      </p:pic>
      <p:sp>
        <p:nvSpPr>
          <p:cNvPr id="4" name="Espace réservé du texte 3"/>
          <p:cNvSpPr>
            <a:spLocks noGrp="1"/>
          </p:cNvSpPr>
          <p:nvPr>
            <p:ph type="body" sz="half" idx="2"/>
          </p:nvPr>
        </p:nvSpPr>
        <p:spPr>
          <a:xfrm>
            <a:off x="611560" y="5301208"/>
            <a:ext cx="2853953" cy="1152128"/>
          </a:xfrm>
        </p:spPr>
        <p:txBody>
          <a:bodyPr anchor="t">
            <a:normAutofit/>
          </a:bodyPr>
          <a:lstStyle/>
          <a:p>
            <a:r>
              <a:rPr lang="fr-FR" sz="1700" dirty="0" smtClean="0">
                <a:solidFill>
                  <a:srgbClr val="000A1E"/>
                </a:solidFill>
                <a:latin typeface="Patrick Hand" pitchFamily="2" charset="0"/>
              </a:rPr>
              <a:t>La modification du rôle utilisateur</a:t>
            </a:r>
            <a:endParaRPr lang="fr-FR" sz="1700" dirty="0">
              <a:solidFill>
                <a:srgbClr val="000A1E"/>
              </a:solidFill>
              <a:latin typeface="Patrick Hand" pitchFamily="2" charset="0"/>
            </a:endParaRPr>
          </a:p>
        </p:txBody>
      </p:sp>
      <p:pic>
        <p:nvPicPr>
          <p:cNvPr id="6" name="Espace réservé du contenu 4" descr="4.1-BackOffice-Gestion-Membres.png"/>
          <p:cNvPicPr>
            <a:picLocks noChangeAspect="1"/>
          </p:cNvPicPr>
          <p:nvPr/>
        </p:nvPicPr>
        <p:blipFill>
          <a:blip r:embed="rId3" cstate="print"/>
          <a:stretch>
            <a:fillRect/>
          </a:stretch>
        </p:blipFill>
        <p:spPr>
          <a:xfrm>
            <a:off x="3779912" y="4111300"/>
            <a:ext cx="5019155" cy="2414044"/>
          </a:xfrm>
          <a:prstGeom prst="rect">
            <a:avLst/>
          </a:prstGeom>
        </p:spPr>
      </p:pic>
      <p:sp>
        <p:nvSpPr>
          <p:cNvPr id="7" name="Espace réservé du texte 3"/>
          <p:cNvSpPr txBox="1">
            <a:spLocks/>
          </p:cNvSpPr>
          <p:nvPr/>
        </p:nvSpPr>
        <p:spPr>
          <a:xfrm>
            <a:off x="5652120" y="1556792"/>
            <a:ext cx="3168351" cy="201622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membres inscrits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du rôle (utilisateur ou administrateur) et la suppression d’un membre.</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Jeux</a:t>
            </a:r>
          </a:p>
        </p:txBody>
      </p:sp>
      <p:pic>
        <p:nvPicPr>
          <p:cNvPr id="11" name="Espace réservé du contenu 4" descr="4.1-BackOffice-Gestion-Membres.png"/>
          <p:cNvPicPr>
            <a:picLocks noGrp="1" noChangeAspect="1"/>
          </p:cNvPicPr>
          <p:nvPr>
            <p:ph idx="1"/>
          </p:nvPr>
        </p:nvPicPr>
        <p:blipFill>
          <a:blip r:embed="rId2" cstate="print"/>
          <a:stretch>
            <a:fillRect/>
          </a:stretch>
        </p:blipFill>
        <p:spPr>
          <a:xfrm>
            <a:off x="467544" y="1052736"/>
            <a:ext cx="3600400" cy="4294324"/>
          </a:xfrm>
        </p:spPr>
      </p:pic>
      <p:sp>
        <p:nvSpPr>
          <p:cNvPr id="12" name="Espace réservé du texte 3"/>
          <p:cNvSpPr>
            <a:spLocks noGrp="1"/>
          </p:cNvSpPr>
          <p:nvPr>
            <p:ph type="body" sz="half" idx="2"/>
          </p:nvPr>
        </p:nvSpPr>
        <p:spPr>
          <a:xfrm>
            <a:off x="395536" y="5517232"/>
            <a:ext cx="3744416" cy="1080120"/>
          </a:xfrm>
        </p:spPr>
        <p:txBody>
          <a:bodyPr anchor="t">
            <a:normAutofit/>
          </a:bodyPr>
          <a:lstStyle/>
          <a:p>
            <a:pPr>
              <a:lnSpc>
                <a:spcPct val="120000"/>
              </a:lnSpc>
            </a:pPr>
            <a:r>
              <a:rPr lang="fr-FR" sz="1700" dirty="0" smtClean="0">
                <a:solidFill>
                  <a:srgbClr val="000A1E"/>
                </a:solidFill>
                <a:latin typeface="Patrick Hand" pitchFamily="2" charset="0"/>
              </a:rPr>
              <a:t>La modification d’un jeu reprend les éléments déjà enregistrés afin que l’utilisateur n’ait pas à saisir à nouveau tous les champs.</a:t>
            </a:r>
            <a:endParaRPr lang="fr-FR" sz="1700" dirty="0">
              <a:solidFill>
                <a:srgbClr val="000A1E"/>
              </a:solidFill>
              <a:latin typeface="Patrick Hand" pitchFamily="2" charset="0"/>
            </a:endParaRPr>
          </a:p>
        </p:txBody>
      </p:sp>
      <p:pic>
        <p:nvPicPr>
          <p:cNvPr id="13" name="Espace réservé du contenu 4" descr="4.1-BackOffice-Gestion-Membres.png"/>
          <p:cNvPicPr>
            <a:picLocks noChangeAspect="1"/>
          </p:cNvPicPr>
          <p:nvPr/>
        </p:nvPicPr>
        <p:blipFill>
          <a:blip r:embed="rId3" cstate="print"/>
          <a:stretch>
            <a:fillRect/>
          </a:stretch>
        </p:blipFill>
        <p:spPr>
          <a:xfrm>
            <a:off x="4283969" y="3321613"/>
            <a:ext cx="4405538" cy="3203731"/>
          </a:xfrm>
          <a:prstGeom prst="rect">
            <a:avLst/>
          </a:prstGeom>
        </p:spPr>
      </p:pic>
      <p:sp>
        <p:nvSpPr>
          <p:cNvPr id="14" name="Espace réservé du texte 3"/>
          <p:cNvSpPr txBox="1">
            <a:spLocks/>
          </p:cNvSpPr>
          <p:nvPr/>
        </p:nvSpPr>
        <p:spPr>
          <a:xfrm>
            <a:off x="4355976" y="980728"/>
            <a:ext cx="4248472" cy="216024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jeux enregistrés et qui sont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donc présents dans le catalogue, proposés à l’emprunt</a:t>
            </a:r>
            <a:r>
              <a:rPr lang="fr-FR" sz="1700" dirty="0" smtClean="0">
                <a:solidFill>
                  <a:srgbClr val="000A1E"/>
                </a:solidFill>
                <a:latin typeface="Patrick Hand" pitchFamily="2" charset="0"/>
              </a:rPr>
              <a:t>.</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 Là aussi,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jeu, deux boutons sont associés afin de pouvoir le modifier ou le supprimer.</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le jeu ne</a:t>
            </a:r>
            <a:r>
              <a:rPr lang="fr-FR" sz="1700" dirty="0" smtClean="0">
                <a:solidFill>
                  <a:srgbClr val="000A1E"/>
                </a:solidFill>
                <a:latin typeface="Patrick Hand" pitchFamily="2" charset="0"/>
              </a:rPr>
              <a:t> fait pas l’objet d’un emprunt en cours.</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Catégories</a:t>
            </a:r>
          </a:p>
        </p:txBody>
      </p:sp>
      <p:pic>
        <p:nvPicPr>
          <p:cNvPr id="6" name="Espace réservé du contenu 4" descr="4.1-BackOffice-Gestion-Membres.png"/>
          <p:cNvPicPr>
            <a:picLocks noGrp="1" noChangeAspect="1"/>
          </p:cNvPicPr>
          <p:nvPr>
            <p:ph idx="1"/>
          </p:nvPr>
        </p:nvPicPr>
        <p:blipFill>
          <a:blip r:embed="rId2" cstate="print"/>
          <a:stretch>
            <a:fillRect/>
          </a:stretch>
        </p:blipFill>
        <p:spPr>
          <a:xfrm>
            <a:off x="467544" y="1052736"/>
            <a:ext cx="5019155" cy="3341142"/>
          </a:xfrm>
        </p:spPr>
      </p:pic>
      <p:sp>
        <p:nvSpPr>
          <p:cNvPr id="7" name="Espace réservé du texte 3"/>
          <p:cNvSpPr>
            <a:spLocks noGrp="1"/>
          </p:cNvSpPr>
          <p:nvPr>
            <p:ph type="body" sz="half" idx="2"/>
          </p:nvPr>
        </p:nvSpPr>
        <p:spPr>
          <a:xfrm>
            <a:off x="467544" y="4797152"/>
            <a:ext cx="3312368" cy="1656184"/>
          </a:xfrm>
        </p:spPr>
        <p:txBody>
          <a:bodyPr anchor="t">
            <a:normAutofit/>
          </a:bodyPr>
          <a:lstStyle/>
          <a:p>
            <a:r>
              <a:rPr lang="fr-FR" sz="1700" dirty="0" smtClean="0">
                <a:solidFill>
                  <a:srgbClr val="000A1E"/>
                </a:solidFill>
                <a:latin typeface="Patrick Hand" pitchFamily="2" charset="0"/>
              </a:rPr>
              <a:t>Exemple d’ajout d’une nouvelle catégorie qui sera automatiquement insérée de façon dynamique dans le menu d’affichage des jeux par catégorie.</a:t>
            </a:r>
            <a:endParaRPr lang="fr-FR" sz="1700" dirty="0">
              <a:solidFill>
                <a:srgbClr val="000A1E"/>
              </a:solidFill>
              <a:latin typeface="Patrick Hand" pitchFamily="2" charset="0"/>
            </a:endParaRPr>
          </a:p>
        </p:txBody>
      </p:sp>
      <p:pic>
        <p:nvPicPr>
          <p:cNvPr id="8" name="Espace réservé du contenu 4" descr="4.1-BackOffice-Gestion-Membres.png"/>
          <p:cNvPicPr>
            <a:picLocks noChangeAspect="1"/>
          </p:cNvPicPr>
          <p:nvPr/>
        </p:nvPicPr>
        <p:blipFill>
          <a:blip r:embed="rId3" cstate="print"/>
          <a:stretch>
            <a:fillRect/>
          </a:stretch>
        </p:blipFill>
        <p:spPr>
          <a:xfrm>
            <a:off x="3851920" y="4077072"/>
            <a:ext cx="4931960" cy="2414044"/>
          </a:xfrm>
          <a:prstGeom prst="rect">
            <a:avLst/>
          </a:prstGeom>
        </p:spPr>
      </p:pic>
      <p:sp>
        <p:nvSpPr>
          <p:cNvPr id="9" name="Espace réservé du texte 3"/>
          <p:cNvSpPr txBox="1">
            <a:spLocks/>
          </p:cNvSpPr>
          <p:nvPr/>
        </p:nvSpPr>
        <p:spPr>
          <a:xfrm>
            <a:off x="5652120" y="1340768"/>
            <a:ext cx="3168351" cy="252028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catégories enregistrées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et la suppression.</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000" b="0" i="0" u="none" strike="noStrike" kern="1200" cap="none" spc="0" normalizeH="0" noProof="0" dirty="0" smtClean="0">
              <a:ln>
                <a:noFill/>
              </a:ln>
              <a:solidFill>
                <a:srgbClr val="000A1E"/>
              </a:solidFill>
              <a:effectLst/>
              <a:uLnTx/>
              <a:uFillTx/>
              <a:latin typeface="Patrick Hand" pitchFamily="2" charset="0"/>
              <a:ea typeface="+mn-ea"/>
              <a:cs typeface="+mn-cs"/>
            </a:endParaRP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la catégorie</a:t>
            </a:r>
            <a:r>
              <a:rPr lang="fr-FR" sz="1700" dirty="0" smtClean="0">
                <a:solidFill>
                  <a:srgbClr val="000A1E"/>
                </a:solidFill>
                <a:latin typeface="Patrick Hand" pitchFamily="2" charset="0"/>
              </a:rPr>
              <a:t> n’est associée à aucun jeu.</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851694"/>
          </a:xfrm>
        </p:spPr>
        <p:txBody>
          <a:bodyPr anchor="ctr">
            <a:noAutofit/>
          </a:bodyPr>
          <a:lstStyle/>
          <a:p>
            <a:pPr algn="ctr"/>
            <a:r>
              <a:rPr lang="fr-FR" sz="3200" dirty="0" smtClean="0">
                <a:solidFill>
                  <a:srgbClr val="8A0030"/>
                </a:solidFill>
                <a:latin typeface="Patrick Hand" pitchFamily="2" charset="0"/>
              </a:rPr>
              <a:t>BackOffice – Gestion des Emprunts</a:t>
            </a:r>
          </a:p>
        </p:txBody>
      </p:sp>
      <p:pic>
        <p:nvPicPr>
          <p:cNvPr id="5" name="Espace réservé du contenu 4" descr="4.7-BackOffice-Gestion-Emprunts.png"/>
          <p:cNvPicPr>
            <a:picLocks noGrp="1" noChangeAspect="1"/>
          </p:cNvPicPr>
          <p:nvPr>
            <p:ph idx="1"/>
          </p:nvPr>
        </p:nvPicPr>
        <p:blipFill>
          <a:blip r:embed="rId2" cstate="print"/>
          <a:stretch>
            <a:fillRect/>
          </a:stretch>
        </p:blipFill>
        <p:spPr>
          <a:xfrm>
            <a:off x="539552" y="1233705"/>
            <a:ext cx="8059373" cy="3923487"/>
          </a:xfrm>
        </p:spPr>
      </p:pic>
      <p:sp>
        <p:nvSpPr>
          <p:cNvPr id="4" name="Espace réservé du texte 3"/>
          <p:cNvSpPr>
            <a:spLocks noGrp="1"/>
          </p:cNvSpPr>
          <p:nvPr>
            <p:ph type="body" sz="half" idx="2"/>
          </p:nvPr>
        </p:nvSpPr>
        <p:spPr>
          <a:xfrm>
            <a:off x="683568" y="5445223"/>
            <a:ext cx="7704856" cy="1080121"/>
          </a:xfrm>
        </p:spPr>
        <p:txBody>
          <a:bodyPr/>
          <a:lstStyle/>
          <a:p>
            <a:pPr lvl="0">
              <a:lnSpc>
                <a:spcPct val="110000"/>
              </a:lnSpc>
            </a:pPr>
            <a:r>
              <a:rPr lang="fr-FR" sz="1700" dirty="0" smtClean="0">
                <a:solidFill>
                  <a:srgbClr val="000A1E"/>
                </a:solidFill>
                <a:latin typeface="Patrick Hand" pitchFamily="2" charset="0"/>
              </a:rPr>
              <a:t>Dans cette partie figure un tableau récapitulatif des emprunts enregistrés. </a:t>
            </a:r>
          </a:p>
          <a:p>
            <a:pPr lvl="0">
              <a:lnSpc>
                <a:spcPct val="110000"/>
              </a:lnSpc>
            </a:pPr>
            <a:r>
              <a:rPr lang="fr-FR" sz="1700" dirty="0" smtClean="0">
                <a:solidFill>
                  <a:srgbClr val="000A1E"/>
                </a:solidFill>
                <a:latin typeface="Patrick Hand" pitchFamily="2" charset="0"/>
              </a:rPr>
              <a:t>Aucune modification ou suppression pour l’administrateur, ceci étant géré directement entre les utilisateurs eux-mêmes via leurs pages de gestion des emprunts et prêts.</a:t>
            </a:r>
            <a:endParaRPr lang="fr-FR" dirty="0">
              <a:solidFill>
                <a:srgbClr val="000A1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136904" cy="598388"/>
          </a:xfrm>
        </p:spPr>
        <p:txBody>
          <a:bodyPr anchor="ctr">
            <a:normAutofit/>
          </a:bodyPr>
          <a:lstStyle/>
          <a:p>
            <a:pPr algn="ctr"/>
            <a:r>
              <a:rPr lang="fr-FR" sz="3200" dirty="0" smtClean="0">
                <a:solidFill>
                  <a:srgbClr val="8A0030"/>
                </a:solidFill>
                <a:latin typeface="Patrick Hand" pitchFamily="2" charset="0"/>
              </a:rPr>
              <a:t>Page d’accueil</a:t>
            </a:r>
            <a:endParaRPr lang="fr-FR" sz="3200" dirty="0">
              <a:solidFill>
                <a:srgbClr val="8A0030"/>
              </a:solidFill>
              <a:latin typeface="Patrick Hand" pitchFamily="2" charset="0"/>
            </a:endParaRPr>
          </a:p>
        </p:txBody>
      </p:sp>
      <p:pic>
        <p:nvPicPr>
          <p:cNvPr id="4" name="Espace réservé du contenu 3" descr="0-Home.png"/>
          <p:cNvPicPr>
            <a:picLocks noGrp="1" noChangeAspect="1"/>
          </p:cNvPicPr>
          <p:nvPr>
            <p:ph idx="1"/>
          </p:nvPr>
        </p:nvPicPr>
        <p:blipFill>
          <a:blip r:embed="rId3" cstate="print"/>
          <a:stretch>
            <a:fillRect/>
          </a:stretch>
        </p:blipFill>
        <p:spPr>
          <a:xfrm>
            <a:off x="1047241" y="980728"/>
            <a:ext cx="7053151" cy="3937007"/>
          </a:xfrm>
        </p:spPr>
      </p:pic>
      <p:sp>
        <p:nvSpPr>
          <p:cNvPr id="5" name="Espace réservé du texte 4"/>
          <p:cNvSpPr>
            <a:spLocks noGrp="1"/>
          </p:cNvSpPr>
          <p:nvPr>
            <p:ph type="body" sz="half" idx="2"/>
          </p:nvPr>
        </p:nvSpPr>
        <p:spPr>
          <a:xfrm>
            <a:off x="971600" y="5013176"/>
            <a:ext cx="7200800" cy="1584176"/>
          </a:xfrm>
        </p:spPr>
        <p:txBody>
          <a:bodyPr anchor="ctr">
            <a:noAutofit/>
          </a:bodyPr>
          <a:lstStyle/>
          <a:p>
            <a:pPr>
              <a:lnSpc>
                <a:spcPct val="110000"/>
              </a:lnSpc>
            </a:pPr>
            <a:r>
              <a:rPr lang="fr-FR" sz="1700" dirty="0" smtClean="0">
                <a:solidFill>
                  <a:srgbClr val="000A1E"/>
                </a:solidFill>
                <a:latin typeface="Patrick Hand" pitchFamily="2" charset="0"/>
              </a:rPr>
              <a:t>Notre site est destiné aux habitants des Yvelines souhaitant proposer leurs jeux de société à la location (gratuite) afin que d’autres puissent les emprunter pour s’amuser.</a:t>
            </a:r>
          </a:p>
          <a:p>
            <a:pPr>
              <a:lnSpc>
                <a:spcPct val="110000"/>
              </a:lnSpc>
            </a:pPr>
            <a:r>
              <a:rPr lang="fr-FR" sz="1700" dirty="0" smtClean="0">
                <a:solidFill>
                  <a:srgbClr val="000A1E"/>
                </a:solidFill>
                <a:latin typeface="Patrick Hand" pitchFamily="2" charset="0"/>
              </a:rPr>
              <a:t>Le principe est basé sur la convivialité, en vue de longues parties animées.</a:t>
            </a:r>
          </a:p>
          <a:p>
            <a:pPr>
              <a:lnSpc>
                <a:spcPct val="110000"/>
              </a:lnSpc>
            </a:pPr>
            <a:r>
              <a:rPr lang="fr-FR" sz="1700" dirty="0" smtClean="0">
                <a:solidFill>
                  <a:srgbClr val="000A1E"/>
                </a:solidFill>
                <a:latin typeface="Patrick Hand" pitchFamily="2" charset="0"/>
              </a:rPr>
              <a:t>Alors à vos marques, prêts ? Jouez ! </a:t>
            </a:r>
          </a:p>
          <a:p>
            <a:pPr>
              <a:lnSpc>
                <a:spcPct val="110000"/>
              </a:lnSpc>
            </a:pPr>
            <a:r>
              <a:rPr lang="fr-FR" sz="1700" dirty="0" smtClean="0">
                <a:solidFill>
                  <a:srgbClr val="000A1E"/>
                </a:solidFill>
                <a:latin typeface="Patrick Hand" pitchFamily="2" charset="0"/>
              </a:rPr>
              <a:t>(Un bouton ‘Call To Action’ a été prévu pour orienter l’utilisateur vers l’inscription.)</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Page Contact</a:t>
            </a:r>
          </a:p>
        </p:txBody>
      </p:sp>
      <p:pic>
        <p:nvPicPr>
          <p:cNvPr id="5" name="Espace réservé du contenu 4" descr="5.0-Contact.png"/>
          <p:cNvPicPr>
            <a:picLocks noGrp="1" noChangeAspect="1"/>
          </p:cNvPicPr>
          <p:nvPr>
            <p:ph idx="1"/>
          </p:nvPr>
        </p:nvPicPr>
        <p:blipFill>
          <a:blip r:embed="rId2" cstate="print"/>
          <a:stretch>
            <a:fillRect/>
          </a:stretch>
        </p:blipFill>
        <p:spPr>
          <a:xfrm>
            <a:off x="1081345" y="996138"/>
            <a:ext cx="6947039" cy="4706890"/>
          </a:xfrm>
        </p:spPr>
      </p:pic>
      <p:sp>
        <p:nvSpPr>
          <p:cNvPr id="4" name="Espace réservé du texte 3"/>
          <p:cNvSpPr>
            <a:spLocks noGrp="1"/>
          </p:cNvSpPr>
          <p:nvPr>
            <p:ph type="body" sz="half" idx="2"/>
          </p:nvPr>
        </p:nvSpPr>
        <p:spPr>
          <a:xfrm>
            <a:off x="1115616" y="5877272"/>
            <a:ext cx="6984776" cy="720080"/>
          </a:xfrm>
        </p:spPr>
        <p:txBody>
          <a:bodyPr>
            <a:normAutofit/>
          </a:bodyPr>
          <a:lstStyle/>
          <a:p>
            <a:pPr>
              <a:lnSpc>
                <a:spcPct val="110000"/>
              </a:lnSpc>
            </a:pPr>
            <a:r>
              <a:rPr lang="fr-FR" sz="1700" dirty="0" smtClean="0">
                <a:solidFill>
                  <a:srgbClr val="000A1E"/>
                </a:solidFill>
                <a:latin typeface="Patrick Hand" pitchFamily="2" charset="0"/>
              </a:rPr>
              <a:t>Un formulaire de contact sécurisé est prévu pour les utilisateurs souhaitant demander des renseignements ou informations.</a:t>
            </a:r>
            <a:endParaRPr lang="fr-FR" sz="1700" dirty="0">
              <a:solidFill>
                <a:srgbClr val="000A1E"/>
              </a:solidFill>
              <a:latin typeface="Patrick Hand"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Mentions légales</a:t>
            </a:r>
          </a:p>
        </p:txBody>
      </p:sp>
      <p:pic>
        <p:nvPicPr>
          <p:cNvPr id="5" name="Espace réservé du contenu 4" descr="5.1-Modal-Mentions-Legales.png"/>
          <p:cNvPicPr>
            <a:picLocks noGrp="1" noChangeAspect="1"/>
          </p:cNvPicPr>
          <p:nvPr>
            <p:ph idx="1"/>
          </p:nvPr>
        </p:nvPicPr>
        <p:blipFill>
          <a:blip r:embed="rId2" cstate="print"/>
          <a:stretch>
            <a:fillRect/>
          </a:stretch>
        </p:blipFill>
        <p:spPr>
          <a:xfrm>
            <a:off x="467544" y="1299888"/>
            <a:ext cx="8219256" cy="4001320"/>
          </a:xfrm>
        </p:spPr>
      </p:pic>
      <p:sp>
        <p:nvSpPr>
          <p:cNvPr id="4" name="Espace réservé du texte 3"/>
          <p:cNvSpPr>
            <a:spLocks noGrp="1"/>
          </p:cNvSpPr>
          <p:nvPr>
            <p:ph type="body" sz="half" idx="2"/>
          </p:nvPr>
        </p:nvSpPr>
        <p:spPr>
          <a:xfrm>
            <a:off x="457200" y="5805264"/>
            <a:ext cx="8219256" cy="680939"/>
          </a:xfrm>
        </p:spPr>
        <p:txBody>
          <a:bodyPr>
            <a:normAutofit/>
          </a:bodyPr>
          <a:lstStyle/>
          <a:p>
            <a:pPr algn="ctr">
              <a:lnSpc>
                <a:spcPct val="110000"/>
              </a:lnSpc>
            </a:pPr>
            <a:r>
              <a:rPr lang="fr-FR" sz="1700" dirty="0" smtClean="0">
                <a:solidFill>
                  <a:srgbClr val="000A1E"/>
                </a:solidFill>
                <a:latin typeface="Patrick Hand" pitchFamily="2" charset="0"/>
              </a:rPr>
              <a:t>Conformément à la règlementation, un modal contenant les mentions légales a été intégré.</a:t>
            </a:r>
            <a:endParaRPr lang="fr-FR" sz="1700" dirty="0">
              <a:solidFill>
                <a:srgbClr val="000A1E"/>
              </a:solidFill>
              <a:latin typeface="Patrick Hand"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79686"/>
          </a:xfrm>
        </p:spPr>
        <p:txBody>
          <a:bodyPr anchor="ctr">
            <a:normAutofit/>
          </a:bodyPr>
          <a:lstStyle/>
          <a:p>
            <a:pPr algn="ctr"/>
            <a:r>
              <a:rPr lang="fr-FR" sz="3200" dirty="0" smtClean="0">
                <a:solidFill>
                  <a:srgbClr val="8A0030"/>
                </a:solidFill>
                <a:latin typeface="Patrick Hand" pitchFamily="2" charset="0"/>
              </a:rPr>
              <a:t>Personnalisation des pages d’erreur</a:t>
            </a:r>
          </a:p>
        </p:txBody>
      </p:sp>
      <p:pic>
        <p:nvPicPr>
          <p:cNvPr id="5" name="Espace réservé du contenu 4" descr="6.1-Erreur 403.png"/>
          <p:cNvPicPr>
            <a:picLocks noGrp="1" noChangeAspect="1"/>
          </p:cNvPicPr>
          <p:nvPr>
            <p:ph idx="1"/>
          </p:nvPr>
        </p:nvPicPr>
        <p:blipFill>
          <a:blip r:embed="rId2" cstate="print"/>
          <a:stretch>
            <a:fillRect/>
          </a:stretch>
        </p:blipFill>
        <p:spPr>
          <a:xfrm>
            <a:off x="383694" y="4365104"/>
            <a:ext cx="4332322" cy="2160239"/>
          </a:xfrm>
        </p:spPr>
      </p:pic>
      <p:sp>
        <p:nvSpPr>
          <p:cNvPr id="4" name="Espace réservé du texte 3"/>
          <p:cNvSpPr>
            <a:spLocks noGrp="1"/>
          </p:cNvSpPr>
          <p:nvPr>
            <p:ph type="body" sz="half" idx="2"/>
          </p:nvPr>
        </p:nvSpPr>
        <p:spPr>
          <a:xfrm>
            <a:off x="323528" y="1412776"/>
            <a:ext cx="2736304" cy="2520280"/>
          </a:xfrm>
        </p:spPr>
        <p:txBody>
          <a:bodyPr>
            <a:normAutofit/>
          </a:bodyPr>
          <a:lstStyle/>
          <a:p>
            <a:pPr>
              <a:lnSpc>
                <a:spcPct val="110000"/>
              </a:lnSpc>
            </a:pPr>
            <a:r>
              <a:rPr lang="fr-FR" sz="1700" dirty="0" smtClean="0">
                <a:solidFill>
                  <a:srgbClr val="000A1E"/>
                </a:solidFill>
                <a:latin typeface="Patrick Hand" pitchFamily="2" charset="0"/>
              </a:rPr>
              <a:t>Pour une meilleure image de JEUX PARTAGE, les pages et messages d’erreur ont été personnalisés dans un contexte jeux avec une pointe d’humour pour améliorer l’expérience utilisateur et éviter qu’il ne quitte le site.</a:t>
            </a:r>
            <a:endParaRPr lang="fr-FR" sz="1700" dirty="0">
              <a:solidFill>
                <a:srgbClr val="000A1E"/>
              </a:solidFill>
              <a:latin typeface="Patrick Hand" pitchFamily="2" charset="0"/>
            </a:endParaRPr>
          </a:p>
        </p:txBody>
      </p:sp>
      <p:pic>
        <p:nvPicPr>
          <p:cNvPr id="6" name="Espace réservé du contenu 4" descr="6.1-Erreur 403.png"/>
          <p:cNvPicPr>
            <a:picLocks noChangeAspect="1"/>
          </p:cNvPicPr>
          <p:nvPr/>
        </p:nvPicPr>
        <p:blipFill>
          <a:blip r:embed="rId3" cstate="print"/>
          <a:stretch>
            <a:fillRect/>
          </a:stretch>
        </p:blipFill>
        <p:spPr>
          <a:xfrm>
            <a:off x="4456620" y="4365104"/>
            <a:ext cx="4291844" cy="2160239"/>
          </a:xfrm>
          <a:prstGeom prst="rect">
            <a:avLst/>
          </a:prstGeom>
        </p:spPr>
      </p:pic>
      <p:pic>
        <p:nvPicPr>
          <p:cNvPr id="7" name="Espace réservé du contenu 4" descr="6.1-Erreur 403.png"/>
          <p:cNvPicPr>
            <a:picLocks noChangeAspect="1"/>
          </p:cNvPicPr>
          <p:nvPr/>
        </p:nvPicPr>
        <p:blipFill>
          <a:blip r:embed="rId4" cstate="print"/>
          <a:stretch>
            <a:fillRect/>
          </a:stretch>
        </p:blipFill>
        <p:spPr>
          <a:xfrm>
            <a:off x="3059832" y="1154105"/>
            <a:ext cx="5664129" cy="2850959"/>
          </a:xfrm>
          <a:prstGeom prst="rect">
            <a:avLst/>
          </a:prstGeom>
        </p:spPr>
      </p:pic>
      <p:pic>
        <p:nvPicPr>
          <p:cNvPr id="8" name="Espace réservé du contenu 6" descr="2.1-Créer-compte-erreur.png"/>
          <p:cNvPicPr>
            <a:picLocks noChangeAspect="1"/>
          </p:cNvPicPr>
          <p:nvPr/>
        </p:nvPicPr>
        <p:blipFill>
          <a:blip r:embed="rId5" cstate="print"/>
          <a:stretch>
            <a:fillRect/>
          </a:stretch>
        </p:blipFill>
        <p:spPr>
          <a:xfrm>
            <a:off x="8100392" y="260648"/>
            <a:ext cx="792088" cy="54078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dirty="0" err="1" smtClean="0">
                <a:solidFill>
                  <a:srgbClr val="8A0030"/>
                </a:solidFill>
                <a:latin typeface="Patrick Hand" pitchFamily="2" charset="0"/>
              </a:rPr>
              <a:t>RWS</a:t>
            </a:r>
            <a:r>
              <a:rPr lang="fr-FR" sz="3200" dirty="0" smtClean="0">
                <a:solidFill>
                  <a:srgbClr val="8A0030"/>
                </a:solidFill>
                <a:latin typeface="Patrick Hand" pitchFamily="2" charset="0"/>
              </a:rPr>
              <a:t> – Responsive Web Design</a:t>
            </a:r>
          </a:p>
        </p:txBody>
      </p:sp>
      <p:pic>
        <p:nvPicPr>
          <p:cNvPr id="5" name="Espace réservé du contenu 4" descr="7.0-RWD tablette.png"/>
          <p:cNvPicPr>
            <a:picLocks noGrp="1" noChangeAspect="1"/>
          </p:cNvPicPr>
          <p:nvPr>
            <p:ph idx="1"/>
          </p:nvPr>
        </p:nvPicPr>
        <p:blipFill>
          <a:blip r:embed="rId2" cstate="print"/>
          <a:stretch>
            <a:fillRect/>
          </a:stretch>
        </p:blipFill>
        <p:spPr>
          <a:xfrm>
            <a:off x="467544" y="1124743"/>
            <a:ext cx="3996445" cy="5328593"/>
          </a:xfrm>
        </p:spPr>
      </p:pic>
      <p:pic>
        <p:nvPicPr>
          <p:cNvPr id="6" name="Espace réservé du contenu 4" descr="7.0-RWD tablette.png"/>
          <p:cNvPicPr>
            <a:picLocks noChangeAspect="1"/>
          </p:cNvPicPr>
          <p:nvPr/>
        </p:nvPicPr>
        <p:blipFill>
          <a:blip r:embed="rId3" cstate="print"/>
          <a:stretch>
            <a:fillRect/>
          </a:stretch>
        </p:blipFill>
        <p:spPr>
          <a:xfrm>
            <a:off x="4860032" y="1127143"/>
            <a:ext cx="2016224" cy="5326193"/>
          </a:xfrm>
          <a:prstGeom prst="rect">
            <a:avLst/>
          </a:prstGeom>
        </p:spPr>
      </p:pic>
      <p:sp>
        <p:nvSpPr>
          <p:cNvPr id="7" name="Espace réservé du texte 3"/>
          <p:cNvSpPr>
            <a:spLocks noGrp="1"/>
          </p:cNvSpPr>
          <p:nvPr>
            <p:ph type="body" sz="half" idx="2"/>
          </p:nvPr>
        </p:nvSpPr>
        <p:spPr>
          <a:xfrm>
            <a:off x="7164288" y="2852936"/>
            <a:ext cx="1728192" cy="2304256"/>
          </a:xfrm>
        </p:spPr>
        <p:txBody>
          <a:bodyPr>
            <a:normAutofit/>
          </a:bodyPr>
          <a:lstStyle/>
          <a:p>
            <a:pPr>
              <a:lnSpc>
                <a:spcPct val="110000"/>
              </a:lnSpc>
            </a:pPr>
            <a:r>
              <a:rPr lang="fr-FR" sz="1700" dirty="0" smtClean="0">
                <a:solidFill>
                  <a:srgbClr val="000A1E"/>
                </a:solidFill>
                <a:latin typeface="Patrick Hand" pitchFamily="2" charset="0"/>
              </a:rPr>
              <a:t>L’affichage a été optimisé pour les supports mobiles tels que tablettes et </a:t>
            </a:r>
            <a:r>
              <a:rPr lang="fr-FR" sz="1700" dirty="0" err="1" smtClean="0">
                <a:solidFill>
                  <a:srgbClr val="000A1E"/>
                </a:solidFill>
                <a:latin typeface="Patrick Hand" pitchFamily="2" charset="0"/>
              </a:rPr>
              <a:t>smartphones</a:t>
            </a:r>
            <a:r>
              <a:rPr lang="fr-FR" sz="1700" dirty="0" smtClean="0">
                <a:solidFill>
                  <a:srgbClr val="000A1E"/>
                </a:solidFill>
                <a:latin typeface="Patrick Hand" pitchFamily="2" charset="0"/>
              </a:rPr>
              <a:t>.</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7.1.2-RWD.png"/>
          <p:cNvPicPr>
            <a:picLocks noGrp="1" noChangeAspect="1"/>
          </p:cNvPicPr>
          <p:nvPr>
            <p:ph sz="half" idx="1"/>
          </p:nvPr>
        </p:nvPicPr>
        <p:blipFill>
          <a:blip r:embed="rId2" cstate="print"/>
          <a:stretch>
            <a:fillRect/>
          </a:stretch>
        </p:blipFill>
        <p:spPr>
          <a:xfrm>
            <a:off x="539552" y="332656"/>
            <a:ext cx="2016224" cy="6179751"/>
          </a:xfrm>
        </p:spPr>
      </p:pic>
      <p:pic>
        <p:nvPicPr>
          <p:cNvPr id="9" name="Espace réservé du contenu 8" descr="7.1-RWD.png"/>
          <p:cNvPicPr>
            <a:picLocks noGrp="1" noChangeAspect="1"/>
          </p:cNvPicPr>
          <p:nvPr>
            <p:ph sz="half" idx="2"/>
          </p:nvPr>
        </p:nvPicPr>
        <p:blipFill>
          <a:blip r:embed="rId3" cstate="print"/>
          <a:stretch>
            <a:fillRect/>
          </a:stretch>
        </p:blipFill>
        <p:spPr>
          <a:xfrm>
            <a:off x="3347864" y="332656"/>
            <a:ext cx="1462140" cy="6120680"/>
          </a:xfrm>
        </p:spPr>
      </p:pic>
      <p:pic>
        <p:nvPicPr>
          <p:cNvPr id="11" name="Image 10" descr="7.5-RWD.png"/>
          <p:cNvPicPr>
            <a:picLocks noChangeAspect="1"/>
          </p:cNvPicPr>
          <p:nvPr/>
        </p:nvPicPr>
        <p:blipFill>
          <a:blip r:embed="rId4" cstate="print"/>
          <a:stretch>
            <a:fillRect/>
          </a:stretch>
        </p:blipFill>
        <p:spPr>
          <a:xfrm>
            <a:off x="5626822" y="332657"/>
            <a:ext cx="2977628" cy="612068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3-RWD.png"/>
          <p:cNvPicPr>
            <a:picLocks noGrp="1" noChangeAspect="1"/>
          </p:cNvPicPr>
          <p:nvPr>
            <p:ph sz="half" idx="1"/>
          </p:nvPr>
        </p:nvPicPr>
        <p:blipFill>
          <a:blip r:embed="rId3" cstate="print"/>
          <a:stretch>
            <a:fillRect/>
          </a:stretch>
        </p:blipFill>
        <p:spPr>
          <a:xfrm>
            <a:off x="3923928" y="404664"/>
            <a:ext cx="2232248" cy="6076674"/>
          </a:xfrm>
        </p:spPr>
      </p:pic>
      <p:pic>
        <p:nvPicPr>
          <p:cNvPr id="6" name="Espace réservé du contenu 5" descr="7.4-RWD.png"/>
          <p:cNvPicPr>
            <a:picLocks noGrp="1" noChangeAspect="1"/>
          </p:cNvPicPr>
          <p:nvPr>
            <p:ph sz="half" idx="2"/>
          </p:nvPr>
        </p:nvPicPr>
        <p:blipFill>
          <a:blip r:embed="rId4" cstate="print"/>
          <a:stretch>
            <a:fillRect/>
          </a:stretch>
        </p:blipFill>
        <p:spPr>
          <a:xfrm>
            <a:off x="6660232" y="404664"/>
            <a:ext cx="1981252" cy="6070334"/>
          </a:xfrm>
        </p:spPr>
      </p:pic>
      <p:pic>
        <p:nvPicPr>
          <p:cNvPr id="8" name="Image 7" descr="7.2-RWD.png"/>
          <p:cNvPicPr>
            <a:picLocks noChangeAspect="1"/>
          </p:cNvPicPr>
          <p:nvPr/>
        </p:nvPicPr>
        <p:blipFill>
          <a:blip r:embed="rId5" cstate="print"/>
          <a:stretch>
            <a:fillRect/>
          </a:stretch>
        </p:blipFill>
        <p:spPr>
          <a:xfrm>
            <a:off x="539552" y="404664"/>
            <a:ext cx="2942597" cy="6048672"/>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6.2-RWD.png"/>
          <p:cNvPicPr>
            <a:picLocks noGrp="1" noChangeAspect="1"/>
          </p:cNvPicPr>
          <p:nvPr>
            <p:ph sz="half" idx="1"/>
          </p:nvPr>
        </p:nvPicPr>
        <p:blipFill>
          <a:blip r:embed="rId2" cstate="print"/>
          <a:stretch>
            <a:fillRect/>
          </a:stretch>
        </p:blipFill>
        <p:spPr>
          <a:xfrm>
            <a:off x="872722" y="476672"/>
            <a:ext cx="4419358" cy="5892477"/>
          </a:xfrm>
        </p:spPr>
      </p:pic>
      <p:pic>
        <p:nvPicPr>
          <p:cNvPr id="6" name="Espace réservé du contenu 5" descr="7.6-RWD.png"/>
          <p:cNvPicPr>
            <a:picLocks noGrp="1" noChangeAspect="1"/>
          </p:cNvPicPr>
          <p:nvPr>
            <p:ph sz="half" idx="2"/>
          </p:nvPr>
        </p:nvPicPr>
        <p:blipFill>
          <a:blip r:embed="rId3" cstate="print"/>
          <a:stretch>
            <a:fillRect/>
          </a:stretch>
        </p:blipFill>
        <p:spPr>
          <a:xfrm>
            <a:off x="6444208" y="476672"/>
            <a:ext cx="1584176" cy="5905457"/>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7-RWD.png"/>
          <p:cNvPicPr>
            <a:picLocks noGrp="1" noChangeAspect="1"/>
          </p:cNvPicPr>
          <p:nvPr>
            <p:ph sz="half" idx="1"/>
          </p:nvPr>
        </p:nvPicPr>
        <p:blipFill>
          <a:blip r:embed="rId2" cstate="print"/>
          <a:stretch>
            <a:fillRect/>
          </a:stretch>
        </p:blipFill>
        <p:spPr>
          <a:xfrm>
            <a:off x="467543" y="476672"/>
            <a:ext cx="4266473" cy="5688632"/>
          </a:xfrm>
        </p:spPr>
      </p:pic>
      <p:pic>
        <p:nvPicPr>
          <p:cNvPr id="6" name="Espace réservé du contenu 5" descr="7.8-RWD.png"/>
          <p:cNvPicPr>
            <a:picLocks noGrp="1" noChangeAspect="1"/>
          </p:cNvPicPr>
          <p:nvPr>
            <p:ph sz="half" idx="2"/>
          </p:nvPr>
        </p:nvPicPr>
        <p:blipFill>
          <a:blip r:embed="rId3" cstate="print"/>
          <a:stretch>
            <a:fillRect/>
          </a:stretch>
        </p:blipFill>
        <p:spPr>
          <a:xfrm>
            <a:off x="5026620" y="476672"/>
            <a:ext cx="3649836" cy="5930982"/>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b="1" dirty="0" smtClean="0">
                <a:solidFill>
                  <a:srgbClr val="8A0030"/>
                </a:solidFill>
                <a:latin typeface="Patrick Hand" pitchFamily="2" charset="0"/>
              </a:rPr>
              <a:t>Conclusion</a:t>
            </a:r>
          </a:p>
        </p:txBody>
      </p:sp>
      <p:sp>
        <p:nvSpPr>
          <p:cNvPr id="6" name="Espace réservé du texte 5"/>
          <p:cNvSpPr>
            <a:spLocks noGrp="1"/>
          </p:cNvSpPr>
          <p:nvPr>
            <p:ph type="body" sz="half" idx="2"/>
          </p:nvPr>
        </p:nvSpPr>
        <p:spPr>
          <a:xfrm>
            <a:off x="457200" y="1412776"/>
            <a:ext cx="8219256" cy="4752528"/>
          </a:xfrm>
        </p:spPr>
        <p:txBody>
          <a:bodyPr>
            <a:normAutofit/>
          </a:bodyPr>
          <a:lstStyle/>
          <a:p>
            <a:pPr>
              <a:lnSpc>
                <a:spcPct val="110000"/>
              </a:lnSpc>
            </a:pPr>
            <a:r>
              <a:rPr lang="fr-FR" sz="1500" u="sng" dirty="0" smtClean="0">
                <a:solidFill>
                  <a:srgbClr val="000A1E"/>
                </a:solidFill>
                <a:latin typeface="Patrick Hand" pitchFamily="2" charset="0"/>
              </a:rPr>
              <a:t>Difficultés rencontrées :</a:t>
            </a:r>
          </a:p>
          <a:p>
            <a:pPr>
              <a:lnSpc>
                <a:spcPct val="110000"/>
              </a:lnSpc>
              <a:buFontTx/>
              <a:buChar char="-"/>
            </a:pPr>
            <a:r>
              <a:rPr lang="fr-FR" sz="1500" dirty="0" smtClean="0">
                <a:solidFill>
                  <a:srgbClr val="000A1E"/>
                </a:solidFill>
                <a:latin typeface="Patrick Hand" pitchFamily="2" charset="0"/>
              </a:rPr>
              <a:t>  Mise en place de la messagerie (Ajax)</a:t>
            </a:r>
          </a:p>
          <a:p>
            <a:pPr>
              <a:lnSpc>
                <a:spcPct val="110000"/>
              </a:lnSpc>
              <a:buFontTx/>
              <a:buChar char="-"/>
            </a:pPr>
            <a:r>
              <a:rPr lang="fr-FR" sz="1500" dirty="0" smtClean="0">
                <a:solidFill>
                  <a:srgbClr val="000A1E"/>
                </a:solidFill>
                <a:latin typeface="Patrick Hand" pitchFamily="2" charset="0"/>
              </a:rPr>
              <a:t>  Tri des jeux par catégorie obligeant à créer une table spécifique supplémentaire</a:t>
            </a:r>
          </a:p>
          <a:p>
            <a:pPr>
              <a:lnSpc>
                <a:spcPct val="110000"/>
              </a:lnSpc>
            </a:pPr>
            <a:endParaRPr lang="fr-FR" sz="1000" dirty="0" smtClean="0">
              <a:solidFill>
                <a:srgbClr val="000A1E"/>
              </a:solidFill>
              <a:latin typeface="Patrick Hand" pitchFamily="2" charset="0"/>
            </a:endParaRPr>
          </a:p>
          <a:p>
            <a:pPr>
              <a:lnSpc>
                <a:spcPct val="110000"/>
              </a:lnSpc>
            </a:pPr>
            <a:endParaRPr lang="fr-FR" sz="1000" dirty="0" smtClean="0">
              <a:solidFill>
                <a:srgbClr val="000A1E"/>
              </a:solidFill>
              <a:latin typeface="Patrick Hand" pitchFamily="2" charset="0"/>
            </a:endParaRPr>
          </a:p>
          <a:p>
            <a:pPr>
              <a:lnSpc>
                <a:spcPct val="110000"/>
              </a:lnSpc>
            </a:pPr>
            <a:r>
              <a:rPr lang="fr-FR" sz="1500" u="sng" dirty="0" smtClean="0">
                <a:solidFill>
                  <a:srgbClr val="000A1E"/>
                </a:solidFill>
                <a:latin typeface="Patrick Hand" pitchFamily="2" charset="0"/>
              </a:rPr>
              <a:t>Evolutions / Améliorations à apporter :</a:t>
            </a:r>
          </a:p>
          <a:p>
            <a:pPr>
              <a:lnSpc>
                <a:spcPct val="110000"/>
              </a:lnSpc>
            </a:pPr>
            <a:r>
              <a:rPr lang="fr-FR" sz="1500" dirty="0" smtClean="0">
                <a:solidFill>
                  <a:srgbClr val="000A1E"/>
                </a:solidFill>
                <a:latin typeface="Patrick Hand" pitchFamily="2" charset="0"/>
              </a:rPr>
              <a:t>-  Option de recherche des jeux par nom ou autres caractéristiques</a:t>
            </a:r>
          </a:p>
          <a:p>
            <a:pPr>
              <a:lnSpc>
                <a:spcPct val="110000"/>
              </a:lnSpc>
            </a:pPr>
            <a:r>
              <a:rPr lang="fr-FR" sz="1500" dirty="0" smtClean="0">
                <a:solidFill>
                  <a:srgbClr val="000A1E"/>
                </a:solidFill>
                <a:latin typeface="Patrick Hand" pitchFamily="2" charset="0"/>
              </a:rPr>
              <a:t>-  Intégration d’une API Google </a:t>
            </a:r>
            <a:r>
              <a:rPr lang="fr-FR" sz="1500" dirty="0" err="1" smtClean="0">
                <a:solidFill>
                  <a:srgbClr val="000A1E"/>
                </a:solidFill>
                <a:latin typeface="Patrick Hand" pitchFamily="2" charset="0"/>
              </a:rPr>
              <a:t>Map</a:t>
            </a:r>
            <a:r>
              <a:rPr lang="fr-FR" sz="1500" dirty="0" smtClean="0">
                <a:solidFill>
                  <a:srgbClr val="000A1E"/>
                </a:solidFill>
                <a:latin typeface="Patrick Hand" pitchFamily="2" charset="0"/>
              </a:rPr>
              <a:t> sur le détail des jeux pour afficher la localisation du jeu (rayon)</a:t>
            </a:r>
          </a:p>
          <a:p>
            <a:pPr>
              <a:lnSpc>
                <a:spcPct val="110000"/>
              </a:lnSpc>
            </a:pPr>
            <a:r>
              <a:rPr lang="fr-FR" sz="1500" dirty="0" smtClean="0">
                <a:solidFill>
                  <a:srgbClr val="000A1E"/>
                </a:solidFill>
                <a:latin typeface="Patrick Hand" pitchFamily="2" charset="0"/>
              </a:rPr>
              <a:t>-  Système de réservation en cas d’indisponibilité d’un jeu</a:t>
            </a:r>
          </a:p>
          <a:p>
            <a:pPr>
              <a:lnSpc>
                <a:spcPct val="110000"/>
              </a:lnSpc>
              <a:buFontTx/>
              <a:buChar char="-"/>
            </a:pPr>
            <a:r>
              <a:rPr lang="fr-FR" sz="1500" dirty="0" smtClean="0">
                <a:solidFill>
                  <a:srgbClr val="000A1E"/>
                </a:solidFill>
                <a:latin typeface="Patrick Hand" pitchFamily="2" charset="0"/>
              </a:rPr>
              <a:t>  Suspendre/rétablir la disponibilité d'un utilisateur et/ou de ses jeux à la location</a:t>
            </a:r>
          </a:p>
          <a:p>
            <a:pPr>
              <a:lnSpc>
                <a:spcPct val="110000"/>
              </a:lnSpc>
              <a:buFontTx/>
              <a:buChar char="-"/>
            </a:pPr>
            <a:r>
              <a:rPr lang="fr-FR" sz="1500" dirty="0" smtClean="0">
                <a:solidFill>
                  <a:srgbClr val="000A1E"/>
                </a:solidFill>
                <a:latin typeface="Patrick Hand" pitchFamily="2" charset="0"/>
              </a:rPr>
              <a:t>  Système d’appréciation loueur/emprunteur (rating) avec bannissement si rating trop bas</a:t>
            </a:r>
          </a:p>
          <a:p>
            <a:pPr>
              <a:lnSpc>
                <a:spcPct val="110000"/>
              </a:lnSpc>
              <a:buFontTx/>
              <a:buChar char="-"/>
            </a:pPr>
            <a:r>
              <a:rPr lang="fr-FR" sz="1500" dirty="0" smtClean="0">
                <a:solidFill>
                  <a:srgbClr val="000A1E"/>
                </a:solidFill>
                <a:latin typeface="Patrick Hand" pitchFamily="2" charset="0"/>
              </a:rPr>
              <a:t>  Forum entre membres (pour discuter jeux, organiser des rencontres jeux...)</a:t>
            </a:r>
          </a:p>
          <a:p>
            <a:pPr>
              <a:lnSpc>
                <a:spcPct val="110000"/>
              </a:lnSpc>
              <a:buFontTx/>
              <a:buChar char="-"/>
            </a:pPr>
            <a:r>
              <a:rPr lang="fr-FR" sz="1500" dirty="0" smtClean="0">
                <a:solidFill>
                  <a:srgbClr val="000A1E"/>
                </a:solidFill>
                <a:latin typeface="Patrick Hand" pitchFamily="2" charset="0"/>
              </a:rPr>
              <a:t>  Système de mailing pour relier le formulaire de contact</a:t>
            </a:r>
          </a:p>
          <a:p>
            <a:pPr>
              <a:lnSpc>
                <a:spcPct val="110000"/>
              </a:lnSpc>
            </a:pPr>
            <a:r>
              <a:rPr lang="fr-FR" sz="1500" dirty="0" smtClean="0">
                <a:solidFill>
                  <a:srgbClr val="000A1E"/>
                </a:solidFill>
                <a:latin typeface="Patrick Hand" pitchFamily="2" charset="0"/>
              </a:rPr>
              <a:t>-  Envoi email de confirmation d'inscription avec lien vérification d'email</a:t>
            </a:r>
          </a:p>
          <a:p>
            <a:pPr>
              <a:lnSpc>
                <a:spcPct val="110000"/>
              </a:lnSpc>
              <a:buFontTx/>
              <a:buChar char="-"/>
            </a:pPr>
            <a:r>
              <a:rPr lang="fr-FR" sz="1500" dirty="0" smtClean="0">
                <a:solidFill>
                  <a:srgbClr val="000A1E"/>
                </a:solidFill>
                <a:latin typeface="Patrick Hand" pitchFamily="2" charset="0"/>
              </a:rPr>
              <a:t>  Réinitialisation du mot de passe en cas d’oubli</a:t>
            </a:r>
          </a:p>
          <a:p>
            <a:pPr>
              <a:lnSpc>
                <a:spcPct val="110000"/>
              </a:lnSpc>
              <a:buFontTx/>
              <a:buChar char="-"/>
            </a:pPr>
            <a:r>
              <a:rPr lang="fr-FR" sz="1500" dirty="0" smtClean="0">
                <a:solidFill>
                  <a:srgbClr val="000A1E"/>
                </a:solidFill>
                <a:latin typeface="Patrick Hand" pitchFamily="2" charset="0"/>
              </a:rPr>
              <a:t>  Agrandissement du "terrain de jeu" au niveau national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7" name="Titre 6"/>
          <p:cNvSpPr>
            <a:spLocks noGrp="1"/>
          </p:cNvSpPr>
          <p:nvPr>
            <p:ph type="title"/>
          </p:nvPr>
        </p:nvSpPr>
        <p:spPr>
          <a:xfrm>
            <a:off x="457200" y="1484784"/>
            <a:ext cx="8219256" cy="940966"/>
          </a:xfrm>
        </p:spPr>
        <p:txBody>
          <a:bodyPr>
            <a:normAutofit fontScale="90000"/>
          </a:bodyPr>
          <a:lstStyle/>
          <a:p>
            <a:r>
              <a:rPr lang="fr-FR" dirty="0" smtClean="0">
                <a:solidFill>
                  <a:srgbClr val="8A0030"/>
                </a:solidFill>
                <a:latin typeface="Patrick Hand" pitchFamily="2" charset="0"/>
              </a:rPr>
              <a:t>Merci d’avoir assisté à la présentation de</a:t>
            </a:r>
          </a:p>
        </p:txBody>
      </p:sp>
      <p:pic>
        <p:nvPicPr>
          <p:cNvPr id="11" name="Image 10" descr="Jeux Partage.png"/>
          <p:cNvPicPr>
            <a:picLocks noChangeAspect="1"/>
          </p:cNvPicPr>
          <p:nvPr/>
        </p:nvPicPr>
        <p:blipFill>
          <a:blip r:embed="rId3" cstate="print"/>
          <a:stretch>
            <a:fillRect/>
          </a:stretch>
        </p:blipFill>
        <p:spPr>
          <a:xfrm>
            <a:off x="827584" y="3074628"/>
            <a:ext cx="6408712" cy="1146460"/>
          </a:xfrm>
          <a:prstGeom prst="rect">
            <a:avLst/>
          </a:prstGeom>
        </p:spPr>
      </p:pic>
      <p:pic>
        <p:nvPicPr>
          <p:cNvPr id="12" name="Image 11" descr="dices.png"/>
          <p:cNvPicPr>
            <a:picLocks noChangeAspect="1"/>
          </p:cNvPicPr>
          <p:nvPr/>
        </p:nvPicPr>
        <p:blipFill>
          <a:blip r:embed="rId4" cstate="print"/>
          <a:stretch>
            <a:fillRect/>
          </a:stretch>
        </p:blipFill>
        <p:spPr>
          <a:xfrm>
            <a:off x="7452320" y="3218644"/>
            <a:ext cx="864096" cy="864096"/>
          </a:xfrm>
          <a:prstGeom prst="rect">
            <a:avLst/>
          </a:prstGeom>
        </p:spPr>
      </p:pic>
      <p:sp>
        <p:nvSpPr>
          <p:cNvPr id="13" name="Titre 6"/>
          <p:cNvSpPr txBox="1">
            <a:spLocks/>
          </p:cNvSpPr>
          <p:nvPr/>
        </p:nvSpPr>
        <p:spPr>
          <a:xfrm>
            <a:off x="467544" y="4792290"/>
            <a:ext cx="8219256" cy="796950"/>
          </a:xfrm>
          <a:prstGeom prst="rect">
            <a:avLst/>
          </a:prstGeom>
        </p:spPr>
        <p:txBody>
          <a:bodyPr vert="horz" lIns="91440" tIns="45720" rIns="91440" bIns="45720" rtlCol="0" anchor="ctr">
            <a:normAutofit/>
          </a:bodyPr>
          <a:lstStyle/>
          <a:p>
            <a:pPr lvl="0" algn="ctr">
              <a:spcBef>
                <a:spcPct val="0"/>
              </a:spcBef>
            </a:pPr>
            <a:r>
              <a:rPr lang="fr-FR" sz="2400" i="1" dirty="0" smtClean="0">
                <a:solidFill>
                  <a:srgbClr val="000A1E"/>
                </a:solidFill>
                <a:latin typeface="Patrick Hand" pitchFamily="2" charset="0"/>
              </a:rPr>
              <a:t>Aurélie, Véronique et Céline</a:t>
            </a:r>
            <a:endParaRPr kumimoji="0" lang="fr-FR" sz="2400" b="0" i="0" u="none" strike="noStrike" kern="1200" cap="none" spc="0" normalizeH="0" baseline="0" noProof="0" dirty="0" smtClean="0">
              <a:ln>
                <a:noFill/>
              </a:ln>
              <a:solidFill>
                <a:srgbClr val="000A1E"/>
              </a:solidFill>
              <a:effectLst/>
              <a:uLnTx/>
              <a:uFillTx/>
              <a:latin typeface="Patrick Hand" pitchFamily="2" charset="0"/>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Introduction</a:t>
            </a:r>
            <a:endParaRPr lang="fr-FR" sz="3200" dirty="0">
              <a:solidFill>
                <a:srgbClr val="8A0030"/>
              </a:solidFill>
              <a:latin typeface="Patrick Hand" pitchFamily="2" charset="0"/>
            </a:endParaRPr>
          </a:p>
        </p:txBody>
      </p:sp>
      <p:sp>
        <p:nvSpPr>
          <p:cNvPr id="4" name="Espace réservé du texte 3"/>
          <p:cNvSpPr>
            <a:spLocks noGrp="1"/>
          </p:cNvSpPr>
          <p:nvPr>
            <p:ph type="body" sz="half" idx="2"/>
          </p:nvPr>
        </p:nvSpPr>
        <p:spPr>
          <a:xfrm>
            <a:off x="457200" y="908720"/>
            <a:ext cx="8219256" cy="5616624"/>
          </a:xfrm>
        </p:spPr>
        <p:txBody>
          <a:bodyPr>
            <a:normAutofit lnSpcReduction="10000"/>
          </a:bodyPr>
          <a:lstStyle/>
          <a:p>
            <a:pPr>
              <a:lnSpc>
                <a:spcPct val="120000"/>
              </a:lnSpc>
            </a:pPr>
            <a:r>
              <a:rPr lang="fr-FR" sz="1500" u="sng" dirty="0" smtClean="0">
                <a:solidFill>
                  <a:srgbClr val="000A1E"/>
                </a:solidFill>
                <a:latin typeface="Patrick Hand" pitchFamily="2" charset="0"/>
              </a:rPr>
              <a:t>Groupe et répartition des tâches : </a:t>
            </a:r>
            <a:endParaRPr lang="fr-FR" sz="1500" dirty="0" smtClean="0">
              <a:solidFill>
                <a:srgbClr val="000A1E"/>
              </a:solidFill>
              <a:latin typeface="Patrick Hand" pitchFamily="2" charset="0"/>
            </a:endParaRPr>
          </a:p>
          <a:p>
            <a:pPr>
              <a:lnSpc>
                <a:spcPct val="120000"/>
              </a:lnSpc>
            </a:pPr>
            <a:r>
              <a:rPr lang="fr-FR" sz="1500" dirty="0" smtClean="0">
                <a:solidFill>
                  <a:srgbClr val="000A1E"/>
                </a:solidFill>
                <a:latin typeface="Patrick Hand" pitchFamily="2" charset="0"/>
              </a:rPr>
              <a:t>Aurélie : principalement Back-end (gestion des </a:t>
            </a:r>
            <a:r>
              <a:rPr lang="fr-FR" sz="1500" dirty="0" err="1" smtClean="0">
                <a:solidFill>
                  <a:srgbClr val="000A1E"/>
                </a:solidFill>
                <a:latin typeface="Patrick Hand" pitchFamily="2" charset="0"/>
              </a:rPr>
              <a:t>Entity</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BDD</a:t>
            </a:r>
            <a:r>
              <a:rPr lang="fr-FR" sz="1500" dirty="0" smtClean="0">
                <a:solidFill>
                  <a:srgbClr val="000A1E"/>
                </a:solidFill>
                <a:latin typeface="Patrick Hand" pitchFamily="2" charset="0"/>
              </a:rPr>
              <a:t>), messagerie AJAX, logique du FrontOffice)</a:t>
            </a:r>
          </a:p>
          <a:p>
            <a:pPr>
              <a:lnSpc>
                <a:spcPct val="120000"/>
              </a:lnSpc>
            </a:pPr>
            <a:r>
              <a:rPr lang="fr-FR" sz="1500" dirty="0" smtClean="0">
                <a:solidFill>
                  <a:srgbClr val="000A1E"/>
                </a:solidFill>
                <a:latin typeface="Patrick Hand" pitchFamily="2" charset="0"/>
              </a:rPr>
              <a:t>Céline : principalement Front-end (Intégration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la partie </a:t>
            </a:r>
            <a:r>
              <a:rPr lang="fr-FR" sz="1500" dirty="0" err="1" smtClean="0">
                <a:solidFill>
                  <a:srgbClr val="000A1E"/>
                </a:solidFill>
                <a:latin typeface="Patrick Hand" pitchFamily="2" charset="0"/>
              </a:rPr>
              <a:t>JS</a:t>
            </a:r>
            <a:r>
              <a:rPr lang="fr-FR" sz="1500" dirty="0" smtClean="0">
                <a:solidFill>
                  <a:srgbClr val="000A1E"/>
                </a:solidFill>
                <a:latin typeface="Patrick Hand" pitchFamily="2" charset="0"/>
              </a:rPr>
              <a:t>, BackOffice et présentation pp)</a:t>
            </a:r>
          </a:p>
          <a:p>
            <a:pPr>
              <a:lnSpc>
                <a:spcPct val="120000"/>
              </a:lnSpc>
            </a:pPr>
            <a:r>
              <a:rPr lang="fr-FR" sz="1500" dirty="0" smtClean="0">
                <a:solidFill>
                  <a:srgbClr val="000A1E"/>
                </a:solidFill>
                <a:latin typeface="Patrick Hand" pitchFamily="2" charset="0"/>
              </a:rPr>
              <a:t>Véronique : principalement Front-end (Intégration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et BackOffice)</a:t>
            </a:r>
          </a:p>
          <a:p>
            <a:pPr>
              <a:lnSpc>
                <a:spcPct val="120000"/>
              </a:lnSpc>
            </a:pPr>
            <a:endParaRPr lang="fr-FR" sz="1000" u="sng"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Fonctionnalités du site :</a:t>
            </a:r>
          </a:p>
          <a:p>
            <a:pPr>
              <a:lnSpc>
                <a:spcPct val="120000"/>
              </a:lnSpc>
            </a:pPr>
            <a:r>
              <a:rPr lang="fr-FR" sz="1500" dirty="0" smtClean="0">
                <a:solidFill>
                  <a:srgbClr val="000A1E"/>
                </a:solidFill>
                <a:latin typeface="Patrick Hand" pitchFamily="2" charset="0"/>
              </a:rPr>
              <a:t>Inscription </a:t>
            </a:r>
            <a:r>
              <a:rPr lang="fr-FR" sz="1500" dirty="0" smtClean="0">
                <a:solidFill>
                  <a:srgbClr val="000A1E"/>
                </a:solidFill>
                <a:latin typeface="Patrick Hand" pitchFamily="2" charset="0"/>
              </a:rPr>
              <a:t>d’un utilisateur </a:t>
            </a:r>
            <a:r>
              <a:rPr lang="fr-FR" sz="1500" dirty="0" smtClean="0">
                <a:solidFill>
                  <a:srgbClr val="000A1E"/>
                </a:solidFill>
                <a:latin typeface="Patrick Hand" pitchFamily="2" charset="0"/>
              </a:rPr>
              <a:t>avec accès à un compte privé où il pourra gérer son profil, ses prêts, ses emprunts ainsi qu’enregistrer des jeux qu’il souhaite prêter.</a:t>
            </a:r>
          </a:p>
          <a:p>
            <a:pPr>
              <a:lnSpc>
                <a:spcPct val="120000"/>
              </a:lnSpc>
            </a:pPr>
            <a:r>
              <a:rPr lang="fr-FR" sz="1500" dirty="0" smtClean="0">
                <a:solidFill>
                  <a:srgbClr val="000A1E"/>
                </a:solidFill>
                <a:latin typeface="Patrick Hand" pitchFamily="2" charset="0"/>
              </a:rPr>
              <a:t>Les jeux de société proposés par les utilisateurs sont répertoriés dans un catalogue avec tri par catégorie. Chaque jeu ayant sa page détaillée avec une option d’emprunt. Une fois validé, les utilisateurs peuvent communiquer via une messagerie instantanée afin de convenir d’un rendez-vous pour l’échange du jeu.</a:t>
            </a:r>
          </a:p>
          <a:p>
            <a:pPr>
              <a:lnSpc>
                <a:spcPct val="120000"/>
              </a:lnSpc>
            </a:pPr>
            <a:r>
              <a:rPr lang="fr-FR" sz="1500" dirty="0" smtClean="0">
                <a:solidFill>
                  <a:srgbClr val="000A1E"/>
                </a:solidFill>
                <a:latin typeface="Patrick Hand" pitchFamily="2" charset="0"/>
              </a:rPr>
              <a:t>Une partie Backoffice pour l’administration du site permet de gérer les membres, jeux, catégories et emprunts.</a:t>
            </a:r>
          </a:p>
          <a:p>
            <a:pPr>
              <a:lnSpc>
                <a:spcPct val="120000"/>
              </a:lnSpc>
            </a:pPr>
            <a:endParaRPr lang="fr-FR" sz="1000"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Charte graphique :</a:t>
            </a:r>
            <a:r>
              <a:rPr lang="fr-FR" sz="1500" dirty="0" smtClean="0">
                <a:solidFill>
                  <a:srgbClr val="000A1E"/>
                </a:solidFill>
                <a:latin typeface="Patrick Hand" pitchFamily="2" charset="0"/>
              </a:rPr>
              <a:t> </a:t>
            </a:r>
          </a:p>
          <a:p>
            <a:pPr>
              <a:lnSpc>
                <a:spcPct val="120000"/>
              </a:lnSpc>
            </a:pPr>
            <a:r>
              <a:rPr lang="fr-FR" sz="1500" dirty="0" smtClean="0">
                <a:solidFill>
                  <a:srgbClr val="000A1E"/>
                </a:solidFill>
                <a:latin typeface="Patrick Hand" pitchFamily="2" charset="0"/>
              </a:rPr>
              <a:t>Les couleurs et polices ont été choisies afin de coller au thème de l’univers du jeu. </a:t>
            </a:r>
          </a:p>
          <a:p>
            <a:pPr>
              <a:lnSpc>
                <a:spcPct val="120000"/>
              </a:lnSpc>
            </a:pPr>
            <a:r>
              <a:rPr lang="fr-FR" sz="1500" dirty="0" smtClean="0">
                <a:solidFill>
                  <a:srgbClr val="000A1E"/>
                </a:solidFill>
                <a:latin typeface="Patrick Hand" pitchFamily="2" charset="0"/>
              </a:rPr>
              <a:t>- La police ‘</a:t>
            </a:r>
            <a:r>
              <a:rPr lang="fr-FR" sz="1500" dirty="0" err="1" smtClean="0">
                <a:solidFill>
                  <a:srgbClr val="000A1E"/>
                </a:solidFill>
                <a:latin typeface="Patrick Hand" pitchFamily="2" charset="0"/>
              </a:rPr>
              <a:t>Henny</a:t>
            </a:r>
            <a:r>
              <a:rPr lang="fr-FR" sz="1500" dirty="0" smtClean="0">
                <a:solidFill>
                  <a:srgbClr val="000A1E"/>
                </a:solidFill>
                <a:latin typeface="Patrick Hand" pitchFamily="2" charset="0"/>
              </a:rPr>
              <a:t> Penny’ pour le titre donne un côté très récréatif et en principale nous avons voulu une police moins commune que les types ‘Arial’ omniprésents. Nous avons donc choisi la ‘Patrick Hand’ pour son originalité et surtout sa facilité de lecture (en ajoutant un </a:t>
            </a:r>
            <a:r>
              <a:rPr lang="fr-FR" sz="1500" dirty="0" err="1" smtClean="0">
                <a:solidFill>
                  <a:srgbClr val="000A1E"/>
                </a:solidFill>
                <a:latin typeface="Patrick Hand" pitchFamily="2" charset="0"/>
              </a:rPr>
              <a:t>letter</a:t>
            </a:r>
            <a:r>
              <a:rPr lang="fr-FR" sz="1500" dirty="0" smtClean="0">
                <a:solidFill>
                  <a:srgbClr val="000A1E"/>
                </a:solidFill>
                <a:latin typeface="Patrick Hand" pitchFamily="2" charset="0"/>
              </a:rPr>
              <a:t>-</a:t>
            </a:r>
            <a:r>
              <a:rPr lang="fr-FR" sz="1500" dirty="0" err="1" smtClean="0">
                <a:solidFill>
                  <a:srgbClr val="000A1E"/>
                </a:solidFill>
                <a:latin typeface="Patrick Hand" pitchFamily="2" charset="0"/>
              </a:rPr>
              <a:t>spacing</a:t>
            </a:r>
            <a:r>
              <a:rPr lang="fr-FR" sz="1500" dirty="0" smtClean="0">
                <a:solidFill>
                  <a:srgbClr val="000A1E"/>
                </a:solidFill>
                <a:latin typeface="Patrick Hand" pitchFamily="2" charset="0"/>
              </a:rPr>
              <a:t>) pour une expérience utilisateur optimisée.</a:t>
            </a:r>
          </a:p>
          <a:p>
            <a:pPr>
              <a:lnSpc>
                <a:spcPct val="120000"/>
              </a:lnSpc>
            </a:pPr>
            <a:r>
              <a:rPr lang="fr-FR" sz="1500" dirty="0" smtClean="0">
                <a:solidFill>
                  <a:srgbClr val="000A1E"/>
                </a:solidFill>
                <a:latin typeface="Patrick Hand" pitchFamily="2" charset="0"/>
              </a:rPr>
              <a:t>- Le fond beige rappelle la couleur des plateaux de jeux et le container à fond blanc la forme d’une carte de jeu.</a:t>
            </a:r>
          </a:p>
          <a:p>
            <a:pPr>
              <a:lnSpc>
                <a:spcPct val="120000"/>
              </a:lnSpc>
            </a:pPr>
            <a:r>
              <a:rPr lang="fr-FR" sz="1500" dirty="0" smtClean="0">
                <a:solidFill>
                  <a:srgbClr val="000A1E"/>
                </a:solidFill>
                <a:latin typeface="Patrick Hand" pitchFamily="2" charset="0"/>
              </a:rPr>
              <a:t>- Les couleurs de polices (rouge et bleu) se rapportent à celles qui peuvent être utilisées pour des pions ou jetons.</a:t>
            </a:r>
          </a:p>
          <a:p>
            <a:endParaRPr lang="fr-FR" sz="1700" dirty="0">
              <a:latin typeface="Patrick Han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563662"/>
          </a:xfrm>
        </p:spPr>
        <p:txBody>
          <a:bodyPr anchor="ctr">
            <a:noAutofit/>
          </a:bodyPr>
          <a:lstStyle/>
          <a:p>
            <a:pPr algn="ctr"/>
            <a:r>
              <a:rPr lang="fr-FR" sz="3200" dirty="0" smtClean="0">
                <a:solidFill>
                  <a:srgbClr val="8A0030"/>
                </a:solidFill>
                <a:latin typeface="Patrick Hand" pitchFamily="2" charset="0"/>
              </a:rPr>
              <a:t>Base de Données</a:t>
            </a:r>
          </a:p>
        </p:txBody>
      </p:sp>
      <p:pic>
        <p:nvPicPr>
          <p:cNvPr id="5" name="Espace réservé du contenu 4" descr="0-BDD.png"/>
          <p:cNvPicPr>
            <a:picLocks noGrp="1" noChangeAspect="1"/>
          </p:cNvPicPr>
          <p:nvPr>
            <p:ph idx="1"/>
          </p:nvPr>
        </p:nvPicPr>
        <p:blipFill>
          <a:blip r:embed="rId2" cstate="print"/>
          <a:stretch>
            <a:fillRect/>
          </a:stretch>
        </p:blipFill>
        <p:spPr>
          <a:xfrm>
            <a:off x="1187624" y="816091"/>
            <a:ext cx="6768752" cy="4701141"/>
          </a:xfrm>
        </p:spPr>
      </p:pic>
      <p:sp>
        <p:nvSpPr>
          <p:cNvPr id="4" name="Espace réservé du texte 3"/>
          <p:cNvSpPr>
            <a:spLocks noGrp="1"/>
          </p:cNvSpPr>
          <p:nvPr>
            <p:ph type="body" sz="half" idx="2"/>
          </p:nvPr>
        </p:nvSpPr>
        <p:spPr>
          <a:xfrm>
            <a:off x="539552" y="5556373"/>
            <a:ext cx="8064896" cy="968971"/>
          </a:xfrm>
        </p:spPr>
        <p:txBody>
          <a:bodyPr>
            <a:normAutofit/>
          </a:bodyPr>
          <a:lstStyle/>
          <a:p>
            <a:r>
              <a:rPr lang="fr-FR" sz="1700" dirty="0" smtClean="0">
                <a:solidFill>
                  <a:srgbClr val="000A1E"/>
                </a:solidFill>
                <a:latin typeface="Patrick Hand" pitchFamily="2" charset="0"/>
              </a:rPr>
              <a:t>Modélisation de notre base de données composée de 5 tables : une table ‘user’ contenant les membres, une table ‘</a:t>
            </a:r>
            <a:r>
              <a:rPr lang="fr-FR" sz="1700" dirty="0" err="1" smtClean="0">
                <a:solidFill>
                  <a:srgbClr val="000A1E"/>
                </a:solidFill>
                <a:latin typeface="Patrick Hand" pitchFamily="2" charset="0"/>
              </a:rPr>
              <a:t>game</a:t>
            </a:r>
            <a:r>
              <a:rPr lang="fr-FR" sz="1700" dirty="0" smtClean="0">
                <a:solidFill>
                  <a:srgbClr val="000A1E"/>
                </a:solidFill>
                <a:latin typeface="Patrick Hand" pitchFamily="2" charset="0"/>
              </a:rPr>
              <a:t>’ </a:t>
            </a:r>
            <a:r>
              <a:rPr lang="fr-FR" sz="1700" dirty="0" smtClean="0">
                <a:solidFill>
                  <a:srgbClr val="000A1E"/>
                </a:solidFill>
                <a:latin typeface="Patrick Hand" pitchFamily="2" charset="0"/>
              </a:rPr>
              <a:t>regroupant les jeux, une table ‘</a:t>
            </a:r>
            <a:r>
              <a:rPr lang="fr-FR" sz="1700" dirty="0" err="1" smtClean="0">
                <a:solidFill>
                  <a:srgbClr val="000A1E"/>
                </a:solidFill>
                <a:latin typeface="Patrick Hand" pitchFamily="2" charset="0"/>
              </a:rPr>
              <a:t>category</a:t>
            </a:r>
            <a:r>
              <a:rPr lang="fr-FR" sz="1700" dirty="0" smtClean="0">
                <a:solidFill>
                  <a:srgbClr val="000A1E"/>
                </a:solidFill>
                <a:latin typeface="Patrick Hand" pitchFamily="2" charset="0"/>
              </a:rPr>
              <a:t>’ pour les catégories des jeux, une table ‘</a:t>
            </a:r>
            <a:r>
              <a:rPr lang="fr-FR" sz="1700" dirty="0" err="1" smtClean="0">
                <a:solidFill>
                  <a:srgbClr val="000A1E"/>
                </a:solidFill>
                <a:latin typeface="Patrick Hand" pitchFamily="2" charset="0"/>
              </a:rPr>
              <a:t>borrowing</a:t>
            </a:r>
            <a:r>
              <a:rPr lang="fr-FR" sz="1700" dirty="0" smtClean="0">
                <a:solidFill>
                  <a:srgbClr val="000A1E"/>
                </a:solidFill>
                <a:latin typeface="Patrick Hand" pitchFamily="2" charset="0"/>
              </a:rPr>
              <a:t>’ indique les emprunts effectués et une table </a:t>
            </a:r>
            <a:r>
              <a:rPr lang="fr-FR" sz="1700" dirty="0" smtClean="0">
                <a:solidFill>
                  <a:srgbClr val="000A1E"/>
                </a:solidFill>
                <a:latin typeface="Patrick Hand" pitchFamily="2" charset="0"/>
              </a:rPr>
              <a:t>‘message’ </a:t>
            </a:r>
            <a:r>
              <a:rPr lang="fr-FR" sz="1700" dirty="0" smtClean="0">
                <a:solidFill>
                  <a:srgbClr val="000A1E"/>
                </a:solidFill>
                <a:latin typeface="Patrick Hand" pitchFamily="2" charset="0"/>
              </a:rPr>
              <a:t>pour la messagerie instantanée.</a:t>
            </a:r>
            <a:endParaRPr lang="fr-FR" sz="1700" dirty="0">
              <a:solidFill>
                <a:srgbClr val="000A1E"/>
              </a:solidFill>
              <a:latin typeface="Patrick Hand"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34082"/>
          </a:xfrm>
        </p:spPr>
        <p:txBody>
          <a:bodyPr>
            <a:normAutofit/>
          </a:bodyPr>
          <a:lstStyle/>
          <a:p>
            <a:r>
              <a:rPr lang="fr-FR" sz="3200" b="1" dirty="0" smtClean="0">
                <a:solidFill>
                  <a:srgbClr val="8A0030"/>
                </a:solidFill>
                <a:latin typeface="Patrick Hand" pitchFamily="2" charset="0"/>
              </a:rPr>
              <a:t>Catalogue de Jeux</a:t>
            </a:r>
          </a:p>
        </p:txBody>
      </p:sp>
      <p:pic>
        <p:nvPicPr>
          <p:cNvPr id="4" name="Espace réservé du contenu 3" descr="1.0-Catalogue.png"/>
          <p:cNvPicPr>
            <a:picLocks noGrp="1" noChangeAspect="1"/>
          </p:cNvPicPr>
          <p:nvPr>
            <p:ph idx="1"/>
          </p:nvPr>
        </p:nvPicPr>
        <p:blipFill>
          <a:blip r:embed="rId2" cstate="print"/>
          <a:stretch>
            <a:fillRect/>
          </a:stretch>
        </p:blipFill>
        <p:spPr>
          <a:xfrm>
            <a:off x="467544" y="1052736"/>
            <a:ext cx="3024336" cy="5400600"/>
          </a:xfrm>
        </p:spPr>
      </p:pic>
      <p:pic>
        <p:nvPicPr>
          <p:cNvPr id="5" name="Image 4" descr="1.1-Catalogue-par-categorie.png"/>
          <p:cNvPicPr>
            <a:picLocks noChangeAspect="1"/>
          </p:cNvPicPr>
          <p:nvPr/>
        </p:nvPicPr>
        <p:blipFill>
          <a:blip r:embed="rId3" cstate="print"/>
          <a:stretch>
            <a:fillRect/>
          </a:stretch>
        </p:blipFill>
        <p:spPr>
          <a:xfrm>
            <a:off x="3779912" y="1052736"/>
            <a:ext cx="4968551" cy="3561593"/>
          </a:xfrm>
          <a:prstGeom prst="rect">
            <a:avLst/>
          </a:prstGeom>
        </p:spPr>
      </p:pic>
      <p:sp>
        <p:nvSpPr>
          <p:cNvPr id="6" name="ZoneTexte 5"/>
          <p:cNvSpPr txBox="1"/>
          <p:nvPr/>
        </p:nvSpPr>
        <p:spPr>
          <a:xfrm>
            <a:off x="3779912" y="4725144"/>
            <a:ext cx="5040560" cy="1807290"/>
          </a:xfrm>
          <a:prstGeom prst="rect">
            <a:avLst/>
          </a:prstGeom>
          <a:noFill/>
        </p:spPr>
        <p:txBody>
          <a:bodyPr wrap="square" rtlCol="0" anchor="ctr">
            <a:spAutoFit/>
          </a:bodyPr>
          <a:lstStyle/>
          <a:p>
            <a:pPr>
              <a:lnSpc>
                <a:spcPct val="110000"/>
              </a:lnSpc>
            </a:pPr>
            <a:r>
              <a:rPr lang="fr-FR" sz="1700" dirty="0" smtClean="0">
                <a:solidFill>
                  <a:srgbClr val="000A1E"/>
                </a:solidFill>
                <a:latin typeface="Patrick Hand" pitchFamily="2" charset="0"/>
              </a:rPr>
              <a:t>Nous proposons à l’utilisateur un catalogue de jeux, qu’il peut aussi afficher par catégorie pour faciliter sa recherche.</a:t>
            </a:r>
          </a:p>
          <a:p>
            <a:pPr>
              <a:lnSpc>
                <a:spcPct val="110000"/>
              </a:lnSpc>
            </a:pPr>
            <a:r>
              <a:rPr lang="fr-FR" sz="1700" dirty="0" smtClean="0">
                <a:solidFill>
                  <a:srgbClr val="000A1E"/>
                </a:solidFill>
                <a:latin typeface="Patrick Hand" pitchFamily="2" charset="0"/>
              </a:rPr>
              <a:t>Ces jeux ont été au préalable enregistrés par des membres via leur compte en ligne. Ils ont la possibilité ensuite, avec les liens qui leur sont proposés, de visualiser le détail du jeu ou directement de l’emprunter.</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Détail d’un jeu</a:t>
            </a:r>
          </a:p>
        </p:txBody>
      </p:sp>
      <p:pic>
        <p:nvPicPr>
          <p:cNvPr id="5" name="Espace réservé du contenu 4" descr="1.2-Catalogue-detail-jeu.png"/>
          <p:cNvPicPr>
            <a:picLocks noGrp="1" noChangeAspect="1"/>
          </p:cNvPicPr>
          <p:nvPr>
            <p:ph idx="1"/>
          </p:nvPr>
        </p:nvPicPr>
        <p:blipFill>
          <a:blip r:embed="rId2" cstate="print"/>
          <a:stretch>
            <a:fillRect/>
          </a:stretch>
        </p:blipFill>
        <p:spPr>
          <a:xfrm>
            <a:off x="1331640" y="980728"/>
            <a:ext cx="6552728" cy="4386296"/>
          </a:xfrm>
        </p:spPr>
      </p:pic>
      <p:sp>
        <p:nvSpPr>
          <p:cNvPr id="4" name="Espace réservé du texte 3"/>
          <p:cNvSpPr>
            <a:spLocks noGrp="1"/>
          </p:cNvSpPr>
          <p:nvPr>
            <p:ph type="body" sz="half" idx="2"/>
          </p:nvPr>
        </p:nvSpPr>
        <p:spPr>
          <a:xfrm>
            <a:off x="529208" y="5517232"/>
            <a:ext cx="8147248" cy="1008112"/>
          </a:xfrm>
        </p:spPr>
        <p:txBody>
          <a:bodyPr>
            <a:normAutofit/>
          </a:bodyPr>
          <a:lstStyle/>
          <a:p>
            <a:pPr>
              <a:lnSpc>
                <a:spcPct val="110000"/>
              </a:lnSpc>
            </a:pPr>
            <a:r>
              <a:rPr lang="fr-FR" sz="1700" dirty="0" smtClean="0">
                <a:solidFill>
                  <a:srgbClr val="000A1E"/>
                </a:solidFill>
                <a:latin typeface="Patrick Hand" pitchFamily="2" charset="0"/>
              </a:rPr>
              <a:t>Chaque jeu amène à sa page récapitulant les informations utiles pour l’éventuel emprunteur : sa catégorie, la tranche d’âge à laquelle il est destiné, le nombre de joueurs, sa ville de location et s’il est disponible à l’emprunt ou pas. La règle du jeu vient également compléter la description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60648"/>
            <a:ext cx="8219256" cy="635670"/>
          </a:xfrm>
        </p:spPr>
        <p:txBody>
          <a:bodyPr anchor="ctr">
            <a:normAutofit/>
          </a:bodyPr>
          <a:lstStyle/>
          <a:p>
            <a:pPr algn="ctr"/>
            <a:r>
              <a:rPr lang="fr-FR" sz="3200" dirty="0" smtClean="0">
                <a:solidFill>
                  <a:srgbClr val="8A0030"/>
                </a:solidFill>
                <a:latin typeface="Patrick Hand" pitchFamily="2" charset="0"/>
              </a:rPr>
              <a:t>Connexion / Création de compte</a:t>
            </a:r>
          </a:p>
        </p:txBody>
      </p:sp>
      <p:pic>
        <p:nvPicPr>
          <p:cNvPr id="5" name="Espace réservé du contenu 4" descr="2.0-Créer-compte.png"/>
          <p:cNvPicPr>
            <a:picLocks noGrp="1" noChangeAspect="1"/>
          </p:cNvPicPr>
          <p:nvPr>
            <p:ph idx="1"/>
          </p:nvPr>
        </p:nvPicPr>
        <p:blipFill>
          <a:blip r:embed="rId2" cstate="print"/>
          <a:stretch>
            <a:fillRect/>
          </a:stretch>
        </p:blipFill>
        <p:spPr>
          <a:xfrm>
            <a:off x="3131840" y="3789040"/>
            <a:ext cx="5543798" cy="2689572"/>
          </a:xfrm>
        </p:spPr>
      </p:pic>
      <p:sp>
        <p:nvSpPr>
          <p:cNvPr id="4" name="Espace réservé du texte 3"/>
          <p:cNvSpPr>
            <a:spLocks noGrp="1"/>
          </p:cNvSpPr>
          <p:nvPr>
            <p:ph type="body" sz="half" idx="2"/>
          </p:nvPr>
        </p:nvSpPr>
        <p:spPr>
          <a:xfrm>
            <a:off x="395536" y="1916832"/>
            <a:ext cx="2664296" cy="1008112"/>
          </a:xfrm>
        </p:spPr>
        <p:txBody>
          <a:bodyPr>
            <a:noAutofit/>
          </a:bodyPr>
          <a:lstStyle/>
          <a:p>
            <a:pPr>
              <a:lnSpc>
                <a:spcPct val="110000"/>
              </a:lnSpc>
            </a:pPr>
            <a:r>
              <a:rPr lang="fr-FR" sz="1700" dirty="0" smtClean="0">
                <a:solidFill>
                  <a:srgbClr val="000A1E"/>
                </a:solidFill>
                <a:latin typeface="Patrick Hand" pitchFamily="2" charset="0"/>
              </a:rPr>
              <a:t>Avant de pouvoir emprunter un jeu, l’utilisateur est invité à se connecter</a:t>
            </a:r>
          </a:p>
        </p:txBody>
      </p:sp>
      <p:pic>
        <p:nvPicPr>
          <p:cNvPr id="7" name="Image 6" descr="2.2-Connexion.png"/>
          <p:cNvPicPr>
            <a:picLocks noChangeAspect="1"/>
          </p:cNvPicPr>
          <p:nvPr/>
        </p:nvPicPr>
        <p:blipFill>
          <a:blip r:embed="rId3" cstate="print"/>
          <a:stretch>
            <a:fillRect/>
          </a:stretch>
        </p:blipFill>
        <p:spPr>
          <a:xfrm>
            <a:off x="3169694" y="980728"/>
            <a:ext cx="5505944" cy="2664296"/>
          </a:xfrm>
          <a:prstGeom prst="rect">
            <a:avLst/>
          </a:prstGeom>
        </p:spPr>
      </p:pic>
      <p:sp>
        <p:nvSpPr>
          <p:cNvPr id="8" name="Espace réservé du texte 3"/>
          <p:cNvSpPr txBox="1">
            <a:spLocks/>
          </p:cNvSpPr>
          <p:nvPr/>
        </p:nvSpPr>
        <p:spPr>
          <a:xfrm>
            <a:off x="395536" y="4653136"/>
            <a:ext cx="2592288" cy="1008112"/>
          </a:xfrm>
          <a:prstGeom prst="rect">
            <a:avLst/>
          </a:prstGeom>
        </p:spPr>
        <p:txBody>
          <a:bodyPr vert="horz" lIns="91440" tIns="45720" rIns="91440" bIns="45720" rtlCol="0">
            <a:no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ou bien à s’inscrire via un formulaire sécurisé s’il ne possède pas encore de compte.</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413792"/>
            <a:ext cx="8229600" cy="1143000"/>
          </a:xfrm>
        </p:spPr>
        <p:txBody>
          <a:bodyPr>
            <a:normAutofit/>
          </a:bodyPr>
          <a:lstStyle/>
          <a:p>
            <a:r>
              <a:rPr lang="fr-FR" sz="3200" b="1" dirty="0" smtClean="0">
                <a:solidFill>
                  <a:srgbClr val="8A0030"/>
                </a:solidFill>
                <a:latin typeface="Patrick Hand" pitchFamily="2" charset="0"/>
              </a:rPr>
              <a:t>Le formulaire d’inscription sécurisé avec contrôle des champs et information à l’utilisateur des erreurs</a:t>
            </a:r>
          </a:p>
        </p:txBody>
      </p:sp>
      <p:pic>
        <p:nvPicPr>
          <p:cNvPr id="7" name="Espace réservé du contenu 6" descr="2.1-Créer-compte-erreur.png"/>
          <p:cNvPicPr>
            <a:picLocks noGrp="1" noChangeAspect="1"/>
          </p:cNvPicPr>
          <p:nvPr>
            <p:ph idx="1"/>
          </p:nvPr>
        </p:nvPicPr>
        <p:blipFill>
          <a:blip r:embed="rId2" cstate="print"/>
          <a:stretch>
            <a:fillRect/>
          </a:stretch>
        </p:blipFill>
        <p:spPr>
          <a:xfrm>
            <a:off x="457200" y="1844825"/>
            <a:ext cx="8229600" cy="417646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Compte utilisateur connecté</a:t>
            </a:r>
            <a:endParaRPr lang="fr-FR" sz="3200" dirty="0">
              <a:solidFill>
                <a:srgbClr val="8A0030"/>
              </a:solidFill>
              <a:latin typeface="Patrick Hand" pitchFamily="2" charset="0"/>
            </a:endParaRPr>
          </a:p>
        </p:txBody>
      </p:sp>
      <p:pic>
        <p:nvPicPr>
          <p:cNvPr id="7" name="Espace réservé du contenu 6" descr="2.3-Profil.png"/>
          <p:cNvPicPr>
            <a:picLocks noGrp="1" noChangeAspect="1"/>
          </p:cNvPicPr>
          <p:nvPr>
            <p:ph idx="1"/>
          </p:nvPr>
        </p:nvPicPr>
        <p:blipFill>
          <a:blip r:embed="rId2" cstate="print"/>
          <a:stretch>
            <a:fillRect/>
          </a:stretch>
        </p:blipFill>
        <p:spPr>
          <a:xfrm>
            <a:off x="1259632" y="836712"/>
            <a:ext cx="6419056" cy="3540236"/>
          </a:xfrm>
        </p:spPr>
      </p:pic>
      <p:sp>
        <p:nvSpPr>
          <p:cNvPr id="6" name="Espace réservé du texte 5"/>
          <p:cNvSpPr>
            <a:spLocks noGrp="1"/>
          </p:cNvSpPr>
          <p:nvPr>
            <p:ph type="body" sz="half" idx="2"/>
          </p:nvPr>
        </p:nvSpPr>
        <p:spPr>
          <a:xfrm>
            <a:off x="755576" y="4509120"/>
            <a:ext cx="7776864" cy="2088232"/>
          </a:xfrm>
        </p:spPr>
        <p:txBody>
          <a:bodyPr>
            <a:normAutofit fontScale="92500" lnSpcReduction="20000"/>
          </a:bodyPr>
          <a:lstStyle/>
          <a:p>
            <a:pPr>
              <a:lnSpc>
                <a:spcPct val="120000"/>
              </a:lnSpc>
            </a:pPr>
            <a:r>
              <a:rPr lang="fr-FR" sz="1700" dirty="0" smtClean="0">
                <a:solidFill>
                  <a:srgbClr val="000A1E"/>
                </a:solidFill>
                <a:latin typeface="Patrick Hand" pitchFamily="2" charset="0"/>
              </a:rPr>
              <a:t>Une fois connecté l’utilisateur a accès à sa page Profil où il peut modifier ses informations personnelles. Celles-ci sont obligatoires pour accéder aux fonctionnalités du site.</a:t>
            </a:r>
          </a:p>
          <a:p>
            <a:pPr>
              <a:lnSpc>
                <a:spcPct val="120000"/>
              </a:lnSpc>
            </a:pPr>
            <a:endParaRPr lang="fr-FR" sz="1000" dirty="0" smtClean="0">
              <a:solidFill>
                <a:srgbClr val="000A1E"/>
              </a:solidFill>
              <a:latin typeface="Patrick Hand" pitchFamily="2" charset="0"/>
            </a:endParaRPr>
          </a:p>
          <a:p>
            <a:pPr>
              <a:lnSpc>
                <a:spcPct val="120000"/>
              </a:lnSpc>
            </a:pPr>
            <a:r>
              <a:rPr lang="fr-FR" sz="1700" dirty="0" smtClean="0">
                <a:solidFill>
                  <a:srgbClr val="000A1E"/>
                </a:solidFill>
                <a:latin typeface="Patrick Hand" pitchFamily="2" charset="0"/>
              </a:rPr>
              <a:t>Il dispose également d’une page regroupant ses jeux enregistrés (où il pourra aussi en ajouter d’autres) afin de les proposer à la location. </a:t>
            </a:r>
          </a:p>
          <a:p>
            <a:pPr>
              <a:lnSpc>
                <a:spcPct val="120000"/>
              </a:lnSpc>
            </a:pPr>
            <a:r>
              <a:rPr lang="fr-FR" sz="1700" dirty="0" smtClean="0">
                <a:solidFill>
                  <a:srgbClr val="000A1E"/>
                </a:solidFill>
                <a:latin typeface="Patrick Hand" pitchFamily="2" charset="0"/>
              </a:rPr>
              <a:t>Deux pages lui permettront de voir et gérer les emprunts et les prêts qu’il a effectués. Il aura alors  la possibilité d’entrer en contact avec l’autre utilisateur concerné, par le biais de la messagerie instantanée, ou bien de supprimer le prêt / emprunt tant que le jeu n’a pas été remis.</a:t>
            </a:r>
            <a:endParaRPr lang="fr-FR" sz="1700" dirty="0">
              <a:solidFill>
                <a:srgbClr val="000A1E"/>
              </a:solidFill>
              <a:latin typeface="Patrick Hand" pitchFamily="2" charset="0"/>
            </a:endParaRPr>
          </a:p>
        </p:txBody>
      </p:sp>
      <p:pic>
        <p:nvPicPr>
          <p:cNvPr id="9" name="Espace réservé du contenu 6" descr="2.1-Créer-compte-erreur.png"/>
          <p:cNvPicPr>
            <a:picLocks noChangeAspect="1"/>
          </p:cNvPicPr>
          <p:nvPr/>
        </p:nvPicPr>
        <p:blipFill>
          <a:blip r:embed="rId3" cstate="print"/>
          <a:stretch>
            <a:fillRect/>
          </a:stretch>
        </p:blipFill>
        <p:spPr>
          <a:xfrm>
            <a:off x="8100392" y="260648"/>
            <a:ext cx="792088" cy="540783"/>
          </a:xfrm>
          <a:prstGeom prst="rect">
            <a:avLst/>
          </a:prstGeom>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1664</Words>
  <Application>Microsoft Office PowerPoint</Application>
  <PresentationFormat>Affichage à l'écran (4:3)</PresentationFormat>
  <Paragraphs>109</Paragraphs>
  <Slides>29</Slides>
  <Notes>2</Notes>
  <HiddenSlides>0</HiddenSlides>
  <MMClips>0</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Thème Office</vt:lpstr>
      <vt:lpstr>Présentation du site</vt:lpstr>
      <vt:lpstr>Page d’accueil</vt:lpstr>
      <vt:lpstr>Introduction</vt:lpstr>
      <vt:lpstr>Base de Données</vt:lpstr>
      <vt:lpstr>Catalogue de Jeux</vt:lpstr>
      <vt:lpstr>Détail d’un jeu</vt:lpstr>
      <vt:lpstr>Connexion / Création de compte</vt:lpstr>
      <vt:lpstr>Le formulaire d’inscription sécurisé avec contrôle des champs et information à l’utilisateur des erreurs</vt:lpstr>
      <vt:lpstr>Compte utilisateur connecté</vt:lpstr>
      <vt:lpstr>Jeux de l’utilisateur</vt:lpstr>
      <vt:lpstr>Emprunt</vt:lpstr>
      <vt:lpstr>Validation – Jeux empruntés</vt:lpstr>
      <vt:lpstr>Jeux prêtés</vt:lpstr>
      <vt:lpstr>Messagerie</vt:lpstr>
      <vt:lpstr>BackOffice</vt:lpstr>
      <vt:lpstr>BackOffice – Gestion des Membres</vt:lpstr>
      <vt:lpstr>BackOffice – Gestion des Jeux</vt:lpstr>
      <vt:lpstr>BackOffice – Gestion des Catégories</vt:lpstr>
      <vt:lpstr>BackOffice – Gestion des Emprunts</vt:lpstr>
      <vt:lpstr>Page Contact</vt:lpstr>
      <vt:lpstr>Mentions légales</vt:lpstr>
      <vt:lpstr>Personnalisation des pages d’erreur</vt:lpstr>
      <vt:lpstr>RWS – Responsive Web Design</vt:lpstr>
      <vt:lpstr>Diapositive 24</vt:lpstr>
      <vt:lpstr>Diapositive 25</vt:lpstr>
      <vt:lpstr>Diapositive 26</vt:lpstr>
      <vt:lpstr>Diapositive 27</vt:lpstr>
      <vt:lpstr>Conclusion</vt:lpstr>
      <vt:lpstr>Merci d’avoir assisté à la présentation 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dc:title>
  <dc:creator>Céline</dc:creator>
  <cp:lastModifiedBy>Céline</cp:lastModifiedBy>
  <cp:revision>80</cp:revision>
  <dcterms:created xsi:type="dcterms:W3CDTF">2021-03-31T21:50:32Z</dcterms:created>
  <dcterms:modified xsi:type="dcterms:W3CDTF">2021-04-02T09:08:24Z</dcterms:modified>
</cp:coreProperties>
</file>